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7" r:id="rId2"/>
    <p:sldId id="256" r:id="rId3"/>
    <p:sldId id="267" r:id="rId4"/>
    <p:sldId id="280" r:id="rId5"/>
    <p:sldId id="275" r:id="rId6"/>
    <p:sldId id="276" r:id="rId7"/>
    <p:sldId id="272" r:id="rId8"/>
    <p:sldId id="257" r:id="rId9"/>
    <p:sldId id="25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3B1874-441A-4095-A2CA-2304639FA03C}"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03F6E-C877-4E89-B494-D60B64286A2B}" type="slidenum">
              <a:rPr lang="en-US" smtClean="0"/>
              <a:t>‹#›</a:t>
            </a:fld>
            <a:endParaRPr lang="en-US"/>
          </a:p>
        </p:txBody>
      </p:sp>
    </p:spTree>
    <p:extLst>
      <p:ext uri="{BB962C8B-B14F-4D97-AF65-F5344CB8AC3E}">
        <p14:creationId xmlns:p14="http://schemas.microsoft.com/office/powerpoint/2010/main" val="4083511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B1874-441A-4095-A2CA-2304639FA03C}"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03F6E-C877-4E89-B494-D60B64286A2B}" type="slidenum">
              <a:rPr lang="en-US" smtClean="0"/>
              <a:t>‹#›</a:t>
            </a:fld>
            <a:endParaRPr lang="en-US"/>
          </a:p>
        </p:txBody>
      </p:sp>
    </p:spTree>
    <p:extLst>
      <p:ext uri="{BB962C8B-B14F-4D97-AF65-F5344CB8AC3E}">
        <p14:creationId xmlns:p14="http://schemas.microsoft.com/office/powerpoint/2010/main" val="213403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B1874-441A-4095-A2CA-2304639FA03C}"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03F6E-C877-4E89-B494-D60B64286A2B}" type="slidenum">
              <a:rPr lang="en-US" smtClean="0"/>
              <a:t>‹#›</a:t>
            </a:fld>
            <a:endParaRPr lang="en-US"/>
          </a:p>
        </p:txBody>
      </p:sp>
    </p:spTree>
    <p:extLst>
      <p:ext uri="{BB962C8B-B14F-4D97-AF65-F5344CB8AC3E}">
        <p14:creationId xmlns:p14="http://schemas.microsoft.com/office/powerpoint/2010/main" val="169251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B1874-441A-4095-A2CA-2304639FA03C}"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03F6E-C877-4E89-B494-D60B64286A2B}" type="slidenum">
              <a:rPr lang="en-US" smtClean="0"/>
              <a:t>‹#›</a:t>
            </a:fld>
            <a:endParaRPr lang="en-US"/>
          </a:p>
        </p:txBody>
      </p:sp>
    </p:spTree>
    <p:extLst>
      <p:ext uri="{BB962C8B-B14F-4D97-AF65-F5344CB8AC3E}">
        <p14:creationId xmlns:p14="http://schemas.microsoft.com/office/powerpoint/2010/main" val="1016091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3B1874-441A-4095-A2CA-2304639FA03C}"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03F6E-C877-4E89-B494-D60B64286A2B}" type="slidenum">
              <a:rPr lang="en-US" smtClean="0"/>
              <a:t>‹#›</a:t>
            </a:fld>
            <a:endParaRPr lang="en-US"/>
          </a:p>
        </p:txBody>
      </p:sp>
    </p:spTree>
    <p:extLst>
      <p:ext uri="{BB962C8B-B14F-4D97-AF65-F5344CB8AC3E}">
        <p14:creationId xmlns:p14="http://schemas.microsoft.com/office/powerpoint/2010/main" val="1005081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3B1874-441A-4095-A2CA-2304639FA03C}"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03F6E-C877-4E89-B494-D60B64286A2B}" type="slidenum">
              <a:rPr lang="en-US" smtClean="0"/>
              <a:t>‹#›</a:t>
            </a:fld>
            <a:endParaRPr lang="en-US"/>
          </a:p>
        </p:txBody>
      </p:sp>
    </p:spTree>
    <p:extLst>
      <p:ext uri="{BB962C8B-B14F-4D97-AF65-F5344CB8AC3E}">
        <p14:creationId xmlns:p14="http://schemas.microsoft.com/office/powerpoint/2010/main" val="3776288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3B1874-441A-4095-A2CA-2304639FA03C}"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203F6E-C877-4E89-B494-D60B64286A2B}" type="slidenum">
              <a:rPr lang="en-US" smtClean="0"/>
              <a:t>‹#›</a:t>
            </a:fld>
            <a:endParaRPr lang="en-US"/>
          </a:p>
        </p:txBody>
      </p:sp>
    </p:spTree>
    <p:extLst>
      <p:ext uri="{BB962C8B-B14F-4D97-AF65-F5344CB8AC3E}">
        <p14:creationId xmlns:p14="http://schemas.microsoft.com/office/powerpoint/2010/main" val="382435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3B1874-441A-4095-A2CA-2304639FA03C}" type="datetimeFigureOut">
              <a:rPr lang="en-US" smtClean="0"/>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203F6E-C877-4E89-B494-D60B64286A2B}" type="slidenum">
              <a:rPr lang="en-US" smtClean="0"/>
              <a:t>‹#›</a:t>
            </a:fld>
            <a:endParaRPr lang="en-US"/>
          </a:p>
        </p:txBody>
      </p:sp>
    </p:spTree>
    <p:extLst>
      <p:ext uri="{BB962C8B-B14F-4D97-AF65-F5344CB8AC3E}">
        <p14:creationId xmlns:p14="http://schemas.microsoft.com/office/powerpoint/2010/main" val="2587265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B1874-441A-4095-A2CA-2304639FA03C}"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203F6E-C877-4E89-B494-D60B64286A2B}" type="slidenum">
              <a:rPr lang="en-US" smtClean="0"/>
              <a:t>‹#›</a:t>
            </a:fld>
            <a:endParaRPr lang="en-US"/>
          </a:p>
        </p:txBody>
      </p:sp>
    </p:spTree>
    <p:extLst>
      <p:ext uri="{BB962C8B-B14F-4D97-AF65-F5344CB8AC3E}">
        <p14:creationId xmlns:p14="http://schemas.microsoft.com/office/powerpoint/2010/main" val="3673464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B1874-441A-4095-A2CA-2304639FA03C}"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03F6E-C877-4E89-B494-D60B64286A2B}" type="slidenum">
              <a:rPr lang="en-US" smtClean="0"/>
              <a:t>‹#›</a:t>
            </a:fld>
            <a:endParaRPr lang="en-US"/>
          </a:p>
        </p:txBody>
      </p:sp>
    </p:spTree>
    <p:extLst>
      <p:ext uri="{BB962C8B-B14F-4D97-AF65-F5344CB8AC3E}">
        <p14:creationId xmlns:p14="http://schemas.microsoft.com/office/powerpoint/2010/main" val="843726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B1874-441A-4095-A2CA-2304639FA03C}"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03F6E-C877-4E89-B494-D60B64286A2B}" type="slidenum">
              <a:rPr lang="en-US" smtClean="0"/>
              <a:t>‹#›</a:t>
            </a:fld>
            <a:endParaRPr lang="en-US"/>
          </a:p>
        </p:txBody>
      </p:sp>
    </p:spTree>
    <p:extLst>
      <p:ext uri="{BB962C8B-B14F-4D97-AF65-F5344CB8AC3E}">
        <p14:creationId xmlns:p14="http://schemas.microsoft.com/office/powerpoint/2010/main" val="3506172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B3B1874-441A-4095-A2CA-2304639FA03C}" type="datetimeFigureOut">
              <a:rPr lang="en-US" smtClean="0"/>
              <a:t>12/6/2019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203F6E-C877-4E89-B494-D60B64286A2B}" type="slidenum">
              <a:rPr lang="en-US" smtClean="0"/>
              <a:t>‹#›</a:t>
            </a:fld>
            <a:endParaRPr lang="en-US"/>
          </a:p>
        </p:txBody>
      </p:sp>
    </p:spTree>
    <p:extLst>
      <p:ext uri="{BB962C8B-B14F-4D97-AF65-F5344CB8AC3E}">
        <p14:creationId xmlns:p14="http://schemas.microsoft.com/office/powerpoint/2010/main" val="39839170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pn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13"/>
          <p:cNvGrpSpPr>
            <a:grpSpLocks/>
          </p:cNvGrpSpPr>
          <p:nvPr/>
        </p:nvGrpSpPr>
        <p:grpSpPr bwMode="auto">
          <a:xfrm>
            <a:off x="533400" y="762000"/>
            <a:ext cx="8158163" cy="1981200"/>
            <a:chOff x="192" y="384"/>
            <a:chExt cx="5331" cy="1352"/>
          </a:xfrm>
        </p:grpSpPr>
        <p:pic>
          <p:nvPicPr>
            <p:cNvPr id="2065" name="Picture 7" descr="Paper Chromatography titl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 y="576"/>
              <a:ext cx="1584"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6" name="Picture 9" descr="Paper Chromatography title 2"/>
            <p:cNvPicPr>
              <a:picLocks noChangeAspect="1" noChangeArrowheads="1"/>
            </p:cNvPicPr>
            <p:nvPr/>
          </p:nvPicPr>
          <p:blipFill>
            <a:blip r:embed="rId3">
              <a:extLst>
                <a:ext uri="{28A0092B-C50C-407E-A947-70E740481C1C}">
                  <a14:useLocalDpi xmlns:a14="http://schemas.microsoft.com/office/drawing/2010/main" val="0"/>
                </a:ext>
              </a:extLst>
            </a:blip>
            <a:srcRect r="1717"/>
            <a:stretch>
              <a:fillRect/>
            </a:stretch>
          </p:blipFill>
          <p:spPr bwMode="auto">
            <a:xfrm>
              <a:off x="1776" y="384"/>
              <a:ext cx="3747" cy="1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7" name="Rectangle 10"/>
            <p:cNvSpPr>
              <a:spLocks noChangeArrowheads="1"/>
            </p:cNvSpPr>
            <p:nvPr/>
          </p:nvSpPr>
          <p:spPr bwMode="auto">
            <a:xfrm>
              <a:off x="192" y="384"/>
              <a:ext cx="158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 name="Rectangle 11"/>
            <p:cNvSpPr>
              <a:spLocks noChangeArrowheads="1"/>
            </p:cNvSpPr>
            <p:nvPr/>
          </p:nvSpPr>
          <p:spPr bwMode="auto">
            <a:xfrm>
              <a:off x="1776" y="1536"/>
              <a:ext cx="3744" cy="1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 name="Rectangle 12"/>
            <p:cNvSpPr>
              <a:spLocks noChangeArrowheads="1"/>
            </p:cNvSpPr>
            <p:nvPr/>
          </p:nvSpPr>
          <p:spPr bwMode="auto">
            <a:xfrm>
              <a:off x="192" y="384"/>
              <a:ext cx="5328" cy="13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2063" name="Picture 37" descr="chromatography strips"/>
          <p:cNvPicPr>
            <a:picLocks noChangeAspect="1" noChangeArrowheads="1"/>
          </p:cNvPicPr>
          <p:nvPr/>
        </p:nvPicPr>
        <p:blipFill>
          <a:blip r:embed="rId4">
            <a:extLst>
              <a:ext uri="{28A0092B-C50C-407E-A947-70E740481C1C}">
                <a14:useLocalDpi xmlns:a14="http://schemas.microsoft.com/office/drawing/2010/main" val="0"/>
              </a:ext>
            </a:extLst>
          </a:blip>
          <a:srcRect r="14084"/>
          <a:stretch>
            <a:fillRect/>
          </a:stretch>
        </p:blipFill>
        <p:spPr bwMode="auto">
          <a:xfrm>
            <a:off x="2743200" y="4114800"/>
            <a:ext cx="2566988" cy="20621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064" name="Picture 38" descr="100% long"/>
          <p:cNvPicPr>
            <a:picLocks noChangeAspect="1" noChangeArrowheads="1"/>
          </p:cNvPicPr>
          <p:nvPr/>
        </p:nvPicPr>
        <p:blipFill>
          <a:blip r:embed="rId5">
            <a:extLst>
              <a:ext uri="{28A0092B-C50C-407E-A947-70E740481C1C}">
                <a14:useLocalDpi xmlns:a14="http://schemas.microsoft.com/office/drawing/2010/main" val="0"/>
              </a:ext>
            </a:extLst>
          </a:blip>
          <a:srcRect b="51111"/>
          <a:stretch>
            <a:fillRect/>
          </a:stretch>
        </p:blipFill>
        <p:spPr bwMode="auto">
          <a:xfrm>
            <a:off x="6248400" y="3429000"/>
            <a:ext cx="22479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1799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t2.gstatic.com/images?q=tbn:ANd9GcQvgyugxJ3KjS6ba50zXM8S0MRaJTGBmARZF0_s0w3fp1LS3Gs3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1063" y="3048000"/>
            <a:ext cx="1600200" cy="38004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http://images.tutorvista.com/content/photosynthesis/leaf-pigments-paper-chromotography.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628900"/>
            <a:ext cx="2686050" cy="42291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4.bp.blogspot.com/-1uEQQX6gswU/TcP4idObjVI/AAAAAAAAHkE/IGkL1y-U3FM/s320/spinach%2Bleaf%2Bchromatograph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7251" y="0"/>
            <a:ext cx="1647825" cy="3048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mrhalverson.com/2010B_chromat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2026" y="228601"/>
            <a:ext cx="3705225" cy="66294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mrswolfgang.wikispaces.com/file/view/snydercarlsonphoto3.jpg/64321806/410x311/snydercarlsonphoto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
            <a:ext cx="3429000" cy="2601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567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 y="152399"/>
            <a:ext cx="9067800" cy="609601"/>
          </a:xfrm>
        </p:spPr>
        <p:txBody>
          <a:bodyPr>
            <a:normAutofit/>
          </a:bodyPr>
          <a:lstStyle/>
          <a:p>
            <a:pPr algn="l"/>
            <a:r>
              <a:rPr lang="en-US" sz="3600" b="1" dirty="0"/>
              <a:t>Paper Chromatography of </a:t>
            </a:r>
            <a:r>
              <a:rPr lang="en-US" sz="3600" b="1" dirty="0" smtClean="0"/>
              <a:t>a </a:t>
            </a:r>
            <a:r>
              <a:rPr lang="en-US" sz="3600" b="1" dirty="0"/>
              <a:t>Spinach Leaf Lab</a:t>
            </a:r>
          </a:p>
        </p:txBody>
      </p:sp>
      <p:sp>
        <p:nvSpPr>
          <p:cNvPr id="3" name="Subtitle 2"/>
          <p:cNvSpPr>
            <a:spLocks noGrp="1"/>
          </p:cNvSpPr>
          <p:nvPr>
            <p:ph type="subTitle" idx="1"/>
          </p:nvPr>
        </p:nvSpPr>
        <p:spPr>
          <a:xfrm>
            <a:off x="0" y="1066800"/>
            <a:ext cx="9144000" cy="5486400"/>
          </a:xfrm>
        </p:spPr>
        <p:txBody>
          <a:bodyPr>
            <a:noAutofit/>
          </a:bodyPr>
          <a:lstStyle/>
          <a:p>
            <a:pPr marL="457200" indent="-457200" algn="l">
              <a:buFont typeface="Arial" panose="020B0604020202020204" pitchFamily="34" charset="0"/>
              <a:buChar char="•"/>
            </a:pPr>
            <a:r>
              <a:rPr lang="en-US" sz="2800" dirty="0" smtClean="0">
                <a:solidFill>
                  <a:schemeClr val="tx1"/>
                </a:solidFill>
              </a:rPr>
              <a:t>Paper </a:t>
            </a:r>
            <a:r>
              <a:rPr lang="en-US" sz="2800" dirty="0">
                <a:solidFill>
                  <a:schemeClr val="tx1"/>
                </a:solidFill>
              </a:rPr>
              <a:t>chromatography is a process that uses </a:t>
            </a:r>
            <a:r>
              <a:rPr lang="en-US" sz="2800" dirty="0" smtClean="0">
                <a:solidFill>
                  <a:schemeClr val="tx1"/>
                </a:solidFill>
              </a:rPr>
              <a:t>filter </a:t>
            </a:r>
            <a:r>
              <a:rPr lang="en-US" sz="2800" dirty="0">
                <a:solidFill>
                  <a:schemeClr val="tx1"/>
                </a:solidFill>
              </a:rPr>
              <a:t>paper to separate and identify </a:t>
            </a:r>
            <a:r>
              <a:rPr lang="en-US" sz="2800" dirty="0" smtClean="0">
                <a:solidFill>
                  <a:schemeClr val="tx1"/>
                </a:solidFill>
              </a:rPr>
              <a:t>the different </a:t>
            </a:r>
            <a:r>
              <a:rPr lang="en-US" sz="2800" dirty="0">
                <a:solidFill>
                  <a:schemeClr val="tx1"/>
                </a:solidFill>
              </a:rPr>
              <a:t>substances in a mixture. </a:t>
            </a:r>
            <a:endParaRPr lang="en-US" sz="2800" dirty="0" smtClean="0">
              <a:solidFill>
                <a:schemeClr val="tx1"/>
              </a:solidFill>
            </a:endParaRPr>
          </a:p>
          <a:p>
            <a:pPr marL="457200" indent="-457200" algn="l">
              <a:buFont typeface="Arial" panose="020B0604020202020204" pitchFamily="34" charset="0"/>
              <a:buChar char="•"/>
            </a:pPr>
            <a:endParaRPr lang="en-US" sz="2800" dirty="0" smtClean="0">
              <a:solidFill>
                <a:schemeClr val="tx1"/>
              </a:solidFill>
            </a:endParaRPr>
          </a:p>
          <a:p>
            <a:pPr marL="457200" indent="-457200" algn="l">
              <a:buFont typeface="Arial" panose="020B0604020202020204" pitchFamily="34" charset="0"/>
              <a:buChar char="•"/>
            </a:pPr>
            <a:r>
              <a:rPr lang="en-US" sz="2800" dirty="0" smtClean="0">
                <a:solidFill>
                  <a:schemeClr val="tx1"/>
                </a:solidFill>
              </a:rPr>
              <a:t>Chromatography </a:t>
            </a:r>
            <a:r>
              <a:rPr lang="en-US" sz="2800" dirty="0">
                <a:solidFill>
                  <a:schemeClr val="tx1"/>
                </a:solidFill>
              </a:rPr>
              <a:t>means “to write with color.” </a:t>
            </a:r>
            <a:endParaRPr lang="en-US" sz="2800" dirty="0" smtClean="0">
              <a:solidFill>
                <a:schemeClr val="tx1"/>
              </a:solidFill>
            </a:endParaRPr>
          </a:p>
          <a:p>
            <a:pPr marL="457200" indent="-457200" algn="l">
              <a:buFont typeface="Arial" panose="020B0604020202020204" pitchFamily="34" charset="0"/>
              <a:buChar char="•"/>
            </a:pPr>
            <a:r>
              <a:rPr lang="en-US" sz="2800" dirty="0" smtClean="0">
                <a:solidFill>
                  <a:schemeClr val="tx1"/>
                </a:solidFill>
              </a:rPr>
              <a:t>The </a:t>
            </a:r>
            <a:r>
              <a:rPr lang="en-US" sz="2800" dirty="0">
                <a:solidFill>
                  <a:schemeClr val="tx1"/>
                </a:solidFill>
              </a:rPr>
              <a:t>substances </a:t>
            </a:r>
            <a:r>
              <a:rPr lang="en-US" sz="2800" dirty="0" smtClean="0">
                <a:solidFill>
                  <a:schemeClr val="tx1"/>
                </a:solidFill>
              </a:rPr>
              <a:t>in the </a:t>
            </a:r>
            <a:r>
              <a:rPr lang="en-US" sz="2800" dirty="0">
                <a:solidFill>
                  <a:schemeClr val="tx1"/>
                </a:solidFill>
              </a:rPr>
              <a:t>mixture dissolve in </a:t>
            </a:r>
            <a:r>
              <a:rPr lang="en-US" sz="2800" dirty="0" smtClean="0"/>
              <a:t>rubbing</a:t>
            </a:r>
            <a:r>
              <a:rPr lang="en-US" sz="2800" dirty="0" smtClean="0">
                <a:solidFill>
                  <a:schemeClr val="tx1"/>
                </a:solidFill>
              </a:rPr>
              <a:t> </a:t>
            </a:r>
            <a:r>
              <a:rPr lang="en-US" sz="2800" dirty="0">
                <a:solidFill>
                  <a:schemeClr val="tx1"/>
                </a:solidFill>
              </a:rPr>
              <a:t>alcohol and move up the paper. </a:t>
            </a:r>
            <a:endParaRPr lang="en-US" sz="2800" dirty="0" smtClean="0">
              <a:solidFill>
                <a:schemeClr val="tx1"/>
              </a:solidFill>
            </a:endParaRPr>
          </a:p>
          <a:p>
            <a:pPr marL="457200" indent="-457200" algn="l">
              <a:buFont typeface="Arial" panose="020B0604020202020204" pitchFamily="34" charset="0"/>
              <a:buChar char="•"/>
            </a:pPr>
            <a:endParaRPr lang="en-US" sz="2800" dirty="0" smtClean="0">
              <a:solidFill>
                <a:schemeClr val="tx1"/>
              </a:solidFill>
            </a:endParaRPr>
          </a:p>
          <a:p>
            <a:pPr marL="457200" indent="-457200" algn="l">
              <a:buFont typeface="Arial" panose="020B0604020202020204" pitchFamily="34" charset="0"/>
              <a:buChar char="•"/>
            </a:pPr>
            <a:r>
              <a:rPr lang="en-US" sz="2800" dirty="0" smtClean="0">
                <a:solidFill>
                  <a:srgbClr val="FF0000"/>
                </a:solidFill>
              </a:rPr>
              <a:t>The </a:t>
            </a:r>
            <a:r>
              <a:rPr lang="en-US" sz="2800" dirty="0">
                <a:solidFill>
                  <a:srgbClr val="FF0000"/>
                </a:solidFill>
              </a:rPr>
              <a:t>heavier substances move up </a:t>
            </a:r>
            <a:r>
              <a:rPr lang="en-US" sz="2800" dirty="0" smtClean="0">
                <a:solidFill>
                  <a:srgbClr val="FF0000"/>
                </a:solidFill>
              </a:rPr>
              <a:t>the paper </a:t>
            </a:r>
            <a:r>
              <a:rPr lang="en-US" sz="2800" dirty="0">
                <a:solidFill>
                  <a:srgbClr val="FF0000"/>
                </a:solidFill>
              </a:rPr>
              <a:t>more slowly</a:t>
            </a:r>
            <a:r>
              <a:rPr lang="en-US" sz="2800" dirty="0" smtClean="0">
                <a:solidFill>
                  <a:srgbClr val="FF0000"/>
                </a:solidFill>
              </a:rPr>
              <a:t>.</a:t>
            </a:r>
          </a:p>
          <a:p>
            <a:pPr marL="457200" indent="-457200" algn="l">
              <a:buFont typeface="Arial" panose="020B0604020202020204" pitchFamily="34" charset="0"/>
              <a:buChar char="•"/>
            </a:pPr>
            <a:r>
              <a:rPr lang="en-US" sz="2800" dirty="0" smtClean="0">
                <a:solidFill>
                  <a:srgbClr val="FF0000"/>
                </a:solidFill>
              </a:rPr>
              <a:t> </a:t>
            </a:r>
            <a:r>
              <a:rPr lang="en-US" sz="2800" dirty="0">
                <a:solidFill>
                  <a:srgbClr val="FF0000"/>
                </a:solidFill>
              </a:rPr>
              <a:t>The lighter substances move up the </a:t>
            </a:r>
            <a:r>
              <a:rPr lang="en-US" sz="2800" dirty="0" smtClean="0">
                <a:solidFill>
                  <a:srgbClr val="FF0000"/>
                </a:solidFill>
              </a:rPr>
              <a:t>paper more </a:t>
            </a:r>
            <a:r>
              <a:rPr lang="en-US" sz="2800" dirty="0">
                <a:solidFill>
                  <a:srgbClr val="FF0000"/>
                </a:solidFill>
              </a:rPr>
              <a:t>quickly. </a:t>
            </a:r>
            <a:endParaRPr lang="en-US" sz="2800" dirty="0" smtClean="0">
              <a:solidFill>
                <a:srgbClr val="FF0000"/>
              </a:solidFill>
            </a:endParaRPr>
          </a:p>
          <a:p>
            <a:pPr marL="457200" indent="-457200" algn="l">
              <a:buFont typeface="Arial" panose="020B0604020202020204" pitchFamily="34" charset="0"/>
              <a:buChar char="•"/>
            </a:pPr>
            <a:r>
              <a:rPr lang="en-US" sz="2800" dirty="0" smtClean="0">
                <a:solidFill>
                  <a:srgbClr val="FF0000"/>
                </a:solidFill>
              </a:rPr>
              <a:t>So </a:t>
            </a:r>
            <a:r>
              <a:rPr lang="en-US" sz="2800" dirty="0">
                <a:solidFill>
                  <a:srgbClr val="FF0000"/>
                </a:solidFill>
              </a:rPr>
              <a:t>heavy and </a:t>
            </a:r>
            <a:r>
              <a:rPr lang="en-US" sz="2800" dirty="0" smtClean="0">
                <a:solidFill>
                  <a:srgbClr val="FF0000"/>
                </a:solidFill>
              </a:rPr>
              <a:t>light substances </a:t>
            </a:r>
            <a:r>
              <a:rPr lang="en-US" sz="2800" dirty="0">
                <a:solidFill>
                  <a:srgbClr val="FF0000"/>
                </a:solidFill>
              </a:rPr>
              <a:t>get separated from one another on the paper</a:t>
            </a:r>
            <a:r>
              <a:rPr lang="en-US" sz="2800" dirty="0" smtClean="0">
                <a:solidFill>
                  <a:srgbClr val="FF0000"/>
                </a:solidFill>
              </a:rPr>
              <a:t>.</a:t>
            </a:r>
            <a:endParaRPr lang="en-US" sz="2800" dirty="0">
              <a:solidFill>
                <a:srgbClr val="FF0000"/>
              </a:solidFill>
            </a:endParaRPr>
          </a:p>
        </p:txBody>
      </p:sp>
    </p:spTree>
    <p:extLst>
      <p:ext uri="{BB962C8B-B14F-4D97-AF65-F5344CB8AC3E}">
        <p14:creationId xmlns:p14="http://schemas.microsoft.com/office/powerpoint/2010/main" val="934418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3200" dirty="0" smtClean="0"/>
              <a:t>Chlorophyll is the </a:t>
            </a:r>
            <a:r>
              <a:rPr lang="en-US" sz="3200" b="1" dirty="0" smtClean="0"/>
              <a:t>pigment </a:t>
            </a:r>
            <a:r>
              <a:rPr lang="en-US" sz="3200" dirty="0" smtClean="0"/>
              <a:t>that gives plants their green color. </a:t>
            </a:r>
          </a:p>
          <a:p>
            <a:endParaRPr lang="en-US" sz="3200" dirty="0" smtClean="0"/>
          </a:p>
          <a:p>
            <a:r>
              <a:rPr lang="en-US" sz="3200" dirty="0" smtClean="0"/>
              <a:t>Pigments are compounds that absorb light and </a:t>
            </a:r>
            <a:r>
              <a:rPr lang="en-US" sz="3200" dirty="0"/>
              <a:t>p</a:t>
            </a:r>
            <a:r>
              <a:rPr lang="en-US" sz="3200" dirty="0" smtClean="0"/>
              <a:t>lants have several kinds of pigments. </a:t>
            </a:r>
          </a:p>
          <a:p>
            <a:endParaRPr lang="en-US" sz="3200" dirty="0" smtClean="0"/>
          </a:p>
          <a:p>
            <a:r>
              <a:rPr lang="en-US" sz="3200" dirty="0" smtClean="0"/>
              <a:t>They all play an important role in increasing the leaf’s efficiency at capturing light energy for photosynthesis.  </a:t>
            </a:r>
          </a:p>
          <a:p>
            <a:endParaRPr lang="en-US" sz="3200" dirty="0" smtClean="0"/>
          </a:p>
          <a:p>
            <a:r>
              <a:rPr lang="en-US" sz="3200" dirty="0" smtClean="0"/>
              <a:t>The more pigments available the more of the wavelengths of light will be used. </a:t>
            </a:r>
          </a:p>
        </p:txBody>
      </p:sp>
    </p:spTree>
    <p:extLst>
      <p:ext uri="{BB962C8B-B14F-4D97-AF65-F5344CB8AC3E}">
        <p14:creationId xmlns:p14="http://schemas.microsoft.com/office/powerpoint/2010/main" val="3908035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763000" cy="6248400"/>
          </a:xfrm>
        </p:spPr>
        <p:txBody>
          <a:bodyPr>
            <a:normAutofit lnSpcReduction="10000"/>
          </a:bodyPr>
          <a:lstStyle/>
          <a:p>
            <a:r>
              <a:rPr lang="en-US" sz="3800" b="1" dirty="0" smtClean="0"/>
              <a:t>Chlorophyll a reflects dark green light</a:t>
            </a:r>
          </a:p>
          <a:p>
            <a:endParaRPr lang="en-US" sz="3800" b="1" dirty="0" smtClean="0"/>
          </a:p>
          <a:p>
            <a:r>
              <a:rPr lang="en-US" sz="3800" b="1" dirty="0" smtClean="0"/>
              <a:t>Chlorophyll b reflects light green light</a:t>
            </a:r>
          </a:p>
          <a:p>
            <a:endParaRPr lang="en-US" sz="3800" b="1" dirty="0" smtClean="0"/>
          </a:p>
          <a:p>
            <a:r>
              <a:rPr lang="en-US" sz="3800" b="1" dirty="0" smtClean="0"/>
              <a:t>Carotenes reflect orange light</a:t>
            </a:r>
          </a:p>
          <a:p>
            <a:endParaRPr lang="en-US" sz="3800" b="1" dirty="0" smtClean="0"/>
          </a:p>
          <a:p>
            <a:r>
              <a:rPr lang="en-US" sz="3800" b="1" dirty="0" smtClean="0"/>
              <a:t>Xanthophyll reflect yellow light</a:t>
            </a:r>
          </a:p>
          <a:p>
            <a:endParaRPr lang="en-US" sz="3800" b="1" dirty="0" smtClean="0">
              <a:solidFill>
                <a:srgbClr val="FF0000"/>
              </a:solidFill>
            </a:endParaRPr>
          </a:p>
          <a:p>
            <a:pPr marL="0" indent="0">
              <a:buNone/>
            </a:pPr>
            <a:r>
              <a:rPr lang="en-US" sz="2400" dirty="0" smtClean="0"/>
              <a:t>These various pigments are not always visible because the chlorophylls are present in such large amounts that the others are masked over.  We will set out in this experiment to prove the presence of the accessory pigments.</a:t>
            </a:r>
          </a:p>
          <a:p>
            <a:endParaRPr lang="en-US" dirty="0"/>
          </a:p>
        </p:txBody>
      </p:sp>
    </p:spTree>
    <p:extLst>
      <p:ext uri="{BB962C8B-B14F-4D97-AF65-F5344CB8AC3E}">
        <p14:creationId xmlns:p14="http://schemas.microsoft.com/office/powerpoint/2010/main" val="350431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10" descr="http://www4.bluevalleyk12.org/bvnw/jmohn/apbiology/images/plant_pigme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5400"/>
            <a:ext cx="9065507" cy="680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4901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www.cameratechnica.com/wp-content/uploads/2011/02/tree-pigme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787444"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407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Changing Colors</a:t>
            </a:r>
            <a:endParaRPr lang="en-US" dirty="0"/>
          </a:p>
        </p:txBody>
      </p:sp>
      <p:sp>
        <p:nvSpPr>
          <p:cNvPr id="3" name="Content Placeholder 2"/>
          <p:cNvSpPr>
            <a:spLocks noGrp="1"/>
          </p:cNvSpPr>
          <p:nvPr>
            <p:ph idx="1"/>
          </p:nvPr>
        </p:nvSpPr>
        <p:spPr>
          <a:xfrm>
            <a:off x="0" y="762000"/>
            <a:ext cx="9144000" cy="6096000"/>
          </a:xfrm>
        </p:spPr>
        <p:txBody>
          <a:bodyPr>
            <a:normAutofit/>
          </a:bodyPr>
          <a:lstStyle/>
          <a:p>
            <a:r>
              <a:rPr lang="en-US" sz="2400" dirty="0" smtClean="0"/>
              <a:t>As summer ends and autumn begins in the northern hemisphere, the days get shorter and shorter.</a:t>
            </a:r>
          </a:p>
          <a:p>
            <a:r>
              <a:rPr lang="en-US" sz="2400" dirty="0" smtClean="0"/>
              <a:t>The decrease in sunlight is how trees "know" to begin getting ready for winter.</a:t>
            </a:r>
          </a:p>
          <a:p>
            <a:r>
              <a:rPr lang="en-US" sz="2400" dirty="0" smtClean="0"/>
              <a:t>During winter, there is not enough light or water for photosynthesis. The trees will stop producing as much glucose; they live off the food stored during the summer.</a:t>
            </a:r>
          </a:p>
          <a:p>
            <a:pPr marL="0" indent="0">
              <a:buNone/>
            </a:pPr>
            <a:endParaRPr lang="en-US" sz="2400" dirty="0" smtClean="0"/>
          </a:p>
          <a:p>
            <a:r>
              <a:rPr lang="en-US" sz="2400" dirty="0" smtClean="0"/>
              <a:t>The green chlorophyll breaks down in the leaves. As the bright green pigment fades away, yellow, red, and orange pigments become visible. </a:t>
            </a:r>
          </a:p>
          <a:p>
            <a:endParaRPr lang="en-US" sz="2400" dirty="0" smtClean="0"/>
          </a:p>
          <a:p>
            <a:r>
              <a:rPr lang="en-US" sz="2400" dirty="0" smtClean="0"/>
              <a:t>Small amounts of these colors have been in the leaves all along. We just can't see them in the summer, because they are hidden by the green chlorophyll.</a:t>
            </a:r>
          </a:p>
          <a:p>
            <a:endParaRPr lang="en-US" dirty="0"/>
          </a:p>
        </p:txBody>
      </p:sp>
    </p:spTree>
    <p:extLst>
      <p:ext uri="{BB962C8B-B14F-4D97-AF65-F5344CB8AC3E}">
        <p14:creationId xmlns:p14="http://schemas.microsoft.com/office/powerpoint/2010/main" val="1225760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610600" cy="6705600"/>
          </a:xfrm>
        </p:spPr>
        <p:txBody>
          <a:bodyPr>
            <a:normAutofit/>
          </a:bodyPr>
          <a:lstStyle/>
          <a:p>
            <a:pPr marL="0" indent="0">
              <a:buNone/>
            </a:pPr>
            <a:endParaRPr lang="en-US" b="1" u="sng" dirty="0" smtClean="0">
              <a:solidFill>
                <a:srgbClr val="FF0000"/>
              </a:solidFill>
            </a:endParaRPr>
          </a:p>
          <a:p>
            <a:pPr marL="0" indent="0">
              <a:buNone/>
            </a:pPr>
            <a:r>
              <a:rPr lang="en-US" sz="2400" b="1" u="sng" dirty="0" smtClean="0"/>
              <a:t>Purpose:  </a:t>
            </a:r>
            <a:r>
              <a:rPr lang="en-US" sz="2400" b="1" dirty="0" smtClean="0"/>
              <a:t>To see if green spinach leaves also contain other pigments.</a:t>
            </a:r>
          </a:p>
          <a:p>
            <a:pPr marL="0" indent="0">
              <a:buNone/>
            </a:pPr>
            <a:endParaRPr lang="en-US" sz="2400" b="1" u="sng" dirty="0" smtClean="0"/>
          </a:p>
          <a:p>
            <a:pPr marL="0" indent="0">
              <a:buNone/>
            </a:pPr>
            <a:r>
              <a:rPr lang="en-US" sz="2400" b="1" u="sng" dirty="0" smtClean="0"/>
              <a:t>Hypothesis</a:t>
            </a:r>
            <a:r>
              <a:rPr lang="en-US" sz="2400" b="1" u="sng" dirty="0"/>
              <a:t>: </a:t>
            </a:r>
            <a:r>
              <a:rPr lang="en-US" sz="2400" b="1" dirty="0" smtClean="0"/>
              <a:t>What pigments do you think you will see in the spinach leaf?   Write and </a:t>
            </a:r>
            <a:r>
              <a:rPr lang="en-US" sz="2400" b="1" dirty="0"/>
              <a:t>r</a:t>
            </a:r>
            <a:r>
              <a:rPr lang="en-US" sz="2400" b="1" dirty="0" smtClean="0"/>
              <a:t>ecord in on you paper </a:t>
            </a:r>
          </a:p>
          <a:p>
            <a:pPr marL="0" indent="0">
              <a:buNone/>
            </a:pPr>
            <a:endParaRPr lang="en-US" dirty="0"/>
          </a:p>
          <a:p>
            <a:pPr marL="0" indent="0">
              <a:buNone/>
            </a:pPr>
            <a:r>
              <a:rPr lang="en-US" b="1" u="sng" dirty="0"/>
              <a:t>Materials:</a:t>
            </a:r>
          </a:p>
          <a:p>
            <a:pPr marL="0" indent="0">
              <a:buNone/>
            </a:pPr>
            <a:r>
              <a:rPr lang="en-US" dirty="0" smtClean="0"/>
              <a:t>Isopropyl alcohol</a:t>
            </a:r>
          </a:p>
          <a:p>
            <a:pPr marL="0" indent="0">
              <a:buNone/>
            </a:pPr>
            <a:r>
              <a:rPr lang="en-US" dirty="0" smtClean="0"/>
              <a:t>ruler</a:t>
            </a:r>
          </a:p>
          <a:p>
            <a:pPr marL="0" indent="0">
              <a:buNone/>
            </a:pPr>
            <a:r>
              <a:rPr lang="en-US" dirty="0" smtClean="0"/>
              <a:t>spinach leaf</a:t>
            </a:r>
          </a:p>
          <a:p>
            <a:pPr marL="0" indent="0">
              <a:buNone/>
            </a:pPr>
            <a:r>
              <a:rPr lang="en-US" dirty="0" smtClean="0"/>
              <a:t>chromatography paper</a:t>
            </a:r>
          </a:p>
          <a:p>
            <a:pPr marL="0" indent="0">
              <a:buNone/>
            </a:pPr>
            <a:r>
              <a:rPr lang="en-US" dirty="0" smtClean="0"/>
              <a:t>pencil</a:t>
            </a:r>
          </a:p>
          <a:p>
            <a:pPr marL="0" indent="0">
              <a:buNone/>
            </a:pPr>
            <a:r>
              <a:rPr lang="en-US" dirty="0" smtClean="0"/>
              <a:t>beaker </a:t>
            </a:r>
          </a:p>
          <a:p>
            <a:pPr marL="0" indent="0">
              <a:buNone/>
            </a:pPr>
            <a:r>
              <a:rPr lang="en-US" dirty="0" smtClean="0"/>
              <a:t>colored pencils</a:t>
            </a:r>
          </a:p>
          <a:p>
            <a:pPr marL="0" indent="0">
              <a:buNone/>
            </a:pPr>
            <a:r>
              <a:rPr lang="en-US" dirty="0" smtClean="0"/>
              <a:t>ruler</a:t>
            </a:r>
            <a:endParaRPr lang="en-US" dirty="0"/>
          </a:p>
        </p:txBody>
      </p:sp>
      <p:pic>
        <p:nvPicPr>
          <p:cNvPr id="6146" name="Picture 2" descr="https://www.wardsci.com/stibo/low_res/101855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199" y="4529188"/>
            <a:ext cx="2985655" cy="2328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429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b="1" u="sng" dirty="0"/>
              <a:t>Procedure:</a:t>
            </a:r>
          </a:p>
          <a:p>
            <a:pPr lvl="0"/>
            <a:r>
              <a:rPr lang="en-US" dirty="0" smtClean="0"/>
              <a:t>Obtain </a:t>
            </a:r>
            <a:r>
              <a:rPr lang="en-US" dirty="0"/>
              <a:t>a strip of chromatography filter paper </a:t>
            </a:r>
          </a:p>
          <a:p>
            <a:pPr lvl="0"/>
            <a:r>
              <a:rPr lang="en-US" dirty="0"/>
              <a:t>Draw a pencil line 2 cm from the bottom of the filter paper (use a ruler) </a:t>
            </a:r>
          </a:p>
          <a:p>
            <a:pPr lvl="0"/>
            <a:r>
              <a:rPr lang="en-US" dirty="0"/>
              <a:t>Obtain a spinach leaf and a quarter </a:t>
            </a:r>
          </a:p>
          <a:p>
            <a:pPr lvl="0"/>
            <a:r>
              <a:rPr lang="en-US" dirty="0"/>
              <a:t>Place the spinach leaf over the pencil line and roll the edge of the quarter, this will result in a thin green line.  Repeat this </a:t>
            </a:r>
            <a:r>
              <a:rPr lang="en-US" b="1" dirty="0"/>
              <a:t>10 times</a:t>
            </a:r>
            <a:endParaRPr lang="en-US" dirty="0"/>
          </a:p>
          <a:p>
            <a:pPr lvl="0"/>
            <a:endParaRPr lang="en-US" dirty="0" smtClean="0"/>
          </a:p>
          <a:p>
            <a:pPr lvl="0"/>
            <a:endParaRPr lang="en-US" dirty="0" smtClean="0"/>
          </a:p>
          <a:p>
            <a:pPr lvl="0"/>
            <a:endParaRPr lang="en-US" dirty="0"/>
          </a:p>
          <a:p>
            <a:pPr lvl="0"/>
            <a:r>
              <a:rPr lang="en-US" dirty="0" smtClean="0"/>
              <a:t>Take </a:t>
            </a:r>
            <a:r>
              <a:rPr lang="en-US" dirty="0"/>
              <a:t>a small piece of tape to tape the top of the filter paper to a pencil or pen and place the pencil/pen over the top of the beaker.  The bottom of the paper should be just toughing the bottom of the beaker. </a:t>
            </a:r>
            <a:endParaRPr lang="en-US" dirty="0" smtClean="0"/>
          </a:p>
          <a:p>
            <a:pPr lvl="0"/>
            <a:r>
              <a:rPr lang="en-US" dirty="0" smtClean="0"/>
              <a:t>Let </a:t>
            </a:r>
            <a:r>
              <a:rPr lang="en-US" dirty="0"/>
              <a:t>me know when this is complete and I will come around with isopropyl </a:t>
            </a:r>
            <a:r>
              <a:rPr lang="en-US" dirty="0" smtClean="0"/>
              <a:t>alcohol</a:t>
            </a:r>
            <a:endParaRPr lang="en-US" dirty="0"/>
          </a:p>
          <a:p>
            <a:pPr marL="0" indent="0">
              <a:buNone/>
            </a:pPr>
            <a:r>
              <a:rPr lang="en-US" dirty="0"/>
              <a:t>4. </a:t>
            </a:r>
            <a:r>
              <a:rPr lang="en-US" dirty="0" smtClean="0"/>
              <a:t>Record </a:t>
            </a:r>
            <a:r>
              <a:rPr lang="en-US" dirty="0"/>
              <a:t>observations </a:t>
            </a:r>
            <a:r>
              <a:rPr lang="en-US" dirty="0" smtClean="0"/>
              <a:t>in data </a:t>
            </a:r>
            <a:r>
              <a:rPr lang="en-US" dirty="0"/>
              <a:t>table</a:t>
            </a:r>
            <a:r>
              <a:rPr lang="en-US" dirty="0" smtClean="0"/>
              <a:t>.</a:t>
            </a:r>
            <a:endParaRPr lang="en-US" dirty="0"/>
          </a:p>
        </p:txBody>
      </p:sp>
      <p:pic>
        <p:nvPicPr>
          <p:cNvPr id="4" name="Picture 10" descr="http://t0.gstatic.com/images?q=tbn:ANd9GcQ_QUYL1oQYH5uW2r2ZNoR194QibZwonehmrh7PPWjR9EUFCDUJ4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5427" y="5465142"/>
            <a:ext cx="44196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s://www.wardsci.com/stibo/low_res/1018553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2237895"/>
            <a:ext cx="2361578" cy="98935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ttp://www.science-projects.com/Energetics/LeafRoll2.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2127139"/>
            <a:ext cx="1695764" cy="1066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007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7217</TotalTime>
  <Words>509</Words>
  <Application>Microsoft Office PowerPoint</Application>
  <PresentationFormat>On-screen Show (4:3)</PresentationFormat>
  <Paragraphs>58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Paper Chromatography of a Spinach Leaf Lab</vt:lpstr>
      <vt:lpstr>PowerPoint Presentation</vt:lpstr>
      <vt:lpstr>PowerPoint Presentation</vt:lpstr>
      <vt:lpstr>PowerPoint Presentation</vt:lpstr>
      <vt:lpstr>PowerPoint Presentation</vt:lpstr>
      <vt:lpstr>Changing Colors</vt:lpstr>
      <vt:lpstr>PowerPoint Presentation</vt:lpstr>
      <vt:lpstr>PowerPoint Presentation</vt:lpstr>
      <vt:lpstr>PowerPoint Presentation</vt:lpstr>
    </vt:vector>
  </TitlesOfParts>
  <Company>Grapevine-Colleyville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Chromatography of a Spinach Leaf Lab</dc:title>
  <dc:creator>John Furin</dc:creator>
  <cp:lastModifiedBy>Lisa Bahe</cp:lastModifiedBy>
  <cp:revision>42</cp:revision>
  <dcterms:created xsi:type="dcterms:W3CDTF">2014-01-09T15:42:01Z</dcterms:created>
  <dcterms:modified xsi:type="dcterms:W3CDTF">2019-12-06T17:01:46Z</dcterms:modified>
</cp:coreProperties>
</file>