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73" r:id="rId4"/>
    <p:sldId id="274" r:id="rId5"/>
    <p:sldId id="272" r:id="rId6"/>
    <p:sldId id="258" r:id="rId7"/>
    <p:sldId id="259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0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F2D4F-10E6-4A8B-9CA4-409CD94F9042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A999-DB0D-4FE9-8AA7-1D188EC1A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ヒラギノ角ゴ Pro W3" pitchFamily="-84" charset="-128"/>
              </a:rPr>
              <a:t>Click to highlight a covalent bond.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Explain to students that the lines on the image indicate covalent bonds. 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Click to highlight double and triple bonds.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Explain that these involve sharing two or three pairs of electrons.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Ask: How many covalent bonds does carbon form?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Click to reveal answer: four (be sure that students understand how double and triple bonds are counted).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Discuss the variety of structural arrangements that result from carbon</a:t>
            </a:r>
            <a:r>
              <a:rPr lang="ja-JP" altLang="en-US" smtClean="0">
                <a:ea typeface="ヒラギノ角ゴ Pro W3" pitchFamily="-84" charset="-128"/>
              </a:rPr>
              <a:t>’</a:t>
            </a:r>
            <a:r>
              <a:rPr lang="en-US" altLang="ja-JP" smtClean="0">
                <a:ea typeface="ヒラギノ角ゴ Pro W3" pitchFamily="-84" charset="-128"/>
              </a:rPr>
              <a:t>s ability to form 4 bonds. </a:t>
            </a:r>
          </a:p>
          <a:p>
            <a:endParaRPr lang="en-US" altLang="en-US" smtClean="0">
              <a:ea typeface="ヒラギノ角ゴ Pro W3" pitchFamily="-84" charset="-128"/>
            </a:endParaRPr>
          </a:p>
          <a:p>
            <a:r>
              <a:rPr lang="en-US" altLang="en-US" smtClean="0">
                <a:ea typeface="ヒラギノ角ゴ Pro W3" pitchFamily="-84" charset="-128"/>
              </a:rPr>
              <a:t>Click to reveal labels: chain, ring, branching chain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9A3FA2-8B27-4D7B-B24F-F74CEFC8ADEA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9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8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7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8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2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1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0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3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Page with red ou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2438" y="301625"/>
            <a:ext cx="8229600" cy="0"/>
          </a:xfrm>
          <a:prstGeom prst="line">
            <a:avLst/>
          </a:prstGeom>
          <a:ln w="254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0072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2438" y="4236441"/>
            <a:ext cx="8229600" cy="243264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2438" y="1097280"/>
            <a:ext cx="8229600" cy="286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Clr>
                <a:schemeClr val="bg2">
                  <a:lumMod val="65000"/>
                </a:schemeClr>
              </a:buClr>
              <a:buNone/>
              <a:defRPr sz="2400">
                <a:solidFill>
                  <a:srgbClr val="000000"/>
                </a:solidFill>
              </a:defRPr>
            </a:lvl2pPr>
            <a:lvl3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3pPr>
            <a:lvl4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42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0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4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v2RUjNFj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199"/>
            <a:ext cx="7678727" cy="38593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Simple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Monosaccharide</a:t>
            </a:r>
            <a:r>
              <a:rPr lang="en-US" sz="2200" dirty="0"/>
              <a:t>:  mono=one:  Glucose, fructose—not sweet; 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disaccharide</a:t>
            </a:r>
            <a:r>
              <a:rPr lang="en-US" sz="2200" dirty="0"/>
              <a:t>:  di=two: sucrose, lactose– usually sweet)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Must be in </a:t>
            </a:r>
            <a:r>
              <a:rPr lang="en-US" sz="2400" dirty="0" err="1"/>
              <a:t>monosaccaride</a:t>
            </a:r>
            <a:r>
              <a:rPr lang="en-US" sz="2400" dirty="0"/>
              <a:t> form for use by 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Building block of </a:t>
            </a:r>
            <a:r>
              <a:rPr lang="en-US" sz="2400" smtClean="0"/>
              <a:t>Complex Carbohydrates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Enzymes </a:t>
            </a:r>
            <a:r>
              <a:rPr lang="en-US" sz="2400" dirty="0"/>
              <a:t>break complex to simple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7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8"/>
          <a:stretch/>
        </p:blipFill>
        <p:spPr bwMode="auto">
          <a:xfrm>
            <a:off x="611952" y="2635434"/>
            <a:ext cx="7460894" cy="31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4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155371"/>
            <a:ext cx="7404407" cy="434993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spcBef>
                <a:spcPts val="24"/>
              </a:spcBef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M</a:t>
            </a: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ade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mostly of carbon and hydrogen that make up the fats, oils, and waxes. </a:t>
            </a:r>
            <a:endParaRPr lang="en-US" sz="2600" dirty="0" smtClean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24"/>
              </a:spcBef>
              <a:spcAft>
                <a:spcPts val="300"/>
              </a:spcAft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Functions: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Helvetica" panose="020B0604020202020204" pitchFamily="34" charset="0"/>
              </a:rPr>
              <a:t>P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rimary 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function is to store 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energy</a:t>
            </a:r>
          </a:p>
          <a:p>
            <a:pPr lvl="2">
              <a:spcBef>
                <a:spcPts val="24"/>
              </a:spcBef>
              <a:spcAft>
                <a:spcPts val="300"/>
              </a:spcAft>
            </a:pPr>
            <a:r>
              <a:rPr lang="en-US" sz="2200" dirty="0" smtClean="0">
                <a:latin typeface="+mj-lt"/>
                <a:cs typeface="Helvetica" panose="020B0604020202020204" pitchFamily="34" charset="0"/>
              </a:rPr>
              <a:t>Highest amount of energy per gram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prevent 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water loss in 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plants – cell membrane/wall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form 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the honeycomb in 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beehives</a:t>
            </a:r>
            <a:endParaRPr lang="en-US" sz="2400" dirty="0">
              <a:latin typeface="+mj-lt"/>
              <a:cs typeface="Helvetica" panose="020B0604020202020204" pitchFamily="34" charset="0"/>
            </a:endParaRP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Hormones</a:t>
            </a:r>
          </a:p>
          <a:p>
            <a:r>
              <a:rPr lang="en-US" sz="2600" dirty="0" smtClean="0">
                <a:latin typeface="+mj-lt"/>
              </a:rPr>
              <a:t>Triglycerides </a:t>
            </a:r>
            <a:r>
              <a:rPr lang="en-US" sz="2600" dirty="0">
                <a:latin typeface="+mj-lt"/>
              </a:rPr>
              <a:t>(three chains of Fatty Acids)</a:t>
            </a:r>
          </a:p>
          <a:p>
            <a:r>
              <a:rPr lang="en-US" sz="2600" dirty="0">
                <a:latin typeface="+mj-lt"/>
              </a:rPr>
              <a:t>Saturated Fats:  Usually animal sources, all single bonds</a:t>
            </a:r>
          </a:p>
          <a:p>
            <a:r>
              <a:rPr lang="en-US" sz="2600" dirty="0">
                <a:latin typeface="+mj-lt"/>
              </a:rPr>
              <a:t>Unsaturated:  Usually plant sources, at least one double bond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latin typeface="Helvetica Light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5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4" name="Picture 5" descr="triglyceri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80" y="2204448"/>
            <a:ext cx="3562350" cy="3028950"/>
          </a:xfrm>
          <a:prstGeom prst="rect">
            <a:avLst/>
          </a:prstGeom>
          <a:noFill/>
        </p:spPr>
      </p:pic>
      <p:pic>
        <p:nvPicPr>
          <p:cNvPr id="5" name="Picture 4" descr="triglycer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15" y="3844835"/>
            <a:ext cx="3457575" cy="2257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2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33749"/>
            <a:ext cx="7730978" cy="4506685"/>
          </a:xfrm>
        </p:spPr>
        <p:txBody>
          <a:bodyPr>
            <a:normAutofit/>
          </a:bodyPr>
          <a:lstStyle/>
          <a:p>
            <a:r>
              <a:rPr lang="en-US" sz="2400" dirty="0"/>
              <a:t>Build and repair body tissues</a:t>
            </a:r>
          </a:p>
          <a:p>
            <a:r>
              <a:rPr lang="en-US" sz="2400" dirty="0"/>
              <a:t>Enzymes needed </a:t>
            </a:r>
            <a:r>
              <a:rPr lang="en-US" sz="2400" dirty="0">
                <a:latin typeface="+mj-lt"/>
              </a:rPr>
              <a:t>for digestion and </a:t>
            </a:r>
            <a:r>
              <a:rPr lang="en-US" sz="2400" dirty="0" smtClean="0">
                <a:latin typeface="+mj-lt"/>
              </a:rPr>
              <a:t>communication </a:t>
            </a:r>
            <a:r>
              <a:rPr lang="en-US" sz="2400" dirty="0">
                <a:latin typeface="+mj-lt"/>
              </a:rPr>
              <a:t>in organisms</a:t>
            </a:r>
          </a:p>
          <a:p>
            <a:r>
              <a:rPr lang="en-US" sz="2400" dirty="0">
                <a:latin typeface="+mj-lt"/>
              </a:rPr>
              <a:t>Amino Acids building </a:t>
            </a:r>
            <a:r>
              <a:rPr lang="en-US" sz="2400" dirty="0" smtClean="0">
                <a:latin typeface="+mj-lt"/>
              </a:rPr>
              <a:t>blocks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  <a:cs typeface="Helvetica" panose="020B0604020202020204" pitchFamily="34" charset="0"/>
              </a:rPr>
              <a:t>made of carbon, nitrogen, oxygen, hydrogen, and sometimes 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sulfur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40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3270127"/>
            <a:ext cx="7380930" cy="332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 smtClean="0">
                <a:latin typeface="+mj-lt"/>
                <a:cs typeface="GothicE" panose="00000400000000000000" pitchFamily="2" charset="0"/>
              </a:rPr>
              <a:t>20 </a:t>
            </a:r>
            <a:r>
              <a:rPr lang="en-US" sz="2400" dirty="0">
                <a:latin typeface="+mj-lt"/>
                <a:cs typeface="GothicE" panose="00000400000000000000" pitchFamily="2" charset="0"/>
              </a:rPr>
              <a:t>different amino </a:t>
            </a:r>
            <a:r>
              <a:rPr lang="en-US" sz="2400" dirty="0" smtClean="0">
                <a:latin typeface="+mj-lt"/>
                <a:cs typeface="GothicE" panose="00000400000000000000" pitchFamily="2" charset="0"/>
              </a:rPr>
              <a:t>acids</a:t>
            </a:r>
          </a:p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 smtClean="0">
                <a:latin typeface="+mj-lt"/>
                <a:cs typeface="GothicE" panose="00000400000000000000" pitchFamily="2" charset="0"/>
              </a:rPr>
              <a:t>proteins </a:t>
            </a:r>
            <a:r>
              <a:rPr lang="en-US" sz="2400" dirty="0">
                <a:latin typeface="+mj-lt"/>
                <a:cs typeface="GothicE" panose="00000400000000000000" pitchFamily="2" charset="0"/>
              </a:rPr>
              <a:t>are composed of various </a:t>
            </a:r>
            <a:r>
              <a:rPr lang="en-US" sz="2400" dirty="0" smtClean="0">
                <a:latin typeface="+mj-lt"/>
                <a:cs typeface="GothicE" panose="00000400000000000000" pitchFamily="2" charset="0"/>
              </a:rPr>
              <a:t>combinations.</a:t>
            </a:r>
          </a:p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endParaRPr lang="en-US" dirty="0">
              <a:latin typeface="Helvetica Light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142309"/>
            <a:ext cx="7600349" cy="4336868"/>
          </a:xfrm>
        </p:spPr>
        <p:txBody>
          <a:bodyPr>
            <a:normAutofit lnSpcReduction="10000"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complex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macromolecules </a:t>
            </a:r>
            <a:endParaRPr lang="en-US" sz="2600" dirty="0" smtClean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transmit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and store genetic information.</a:t>
            </a:r>
          </a:p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composed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of smaller repeating </a:t>
            </a: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subunits</a:t>
            </a:r>
          </a:p>
          <a:p>
            <a:pPr lvl="1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composed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of carbon, nitrogen, oxygen, phosphorus, and </a:t>
            </a: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hydrogen</a:t>
            </a:r>
          </a:p>
          <a:p>
            <a:pPr lvl="1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called nucleotides</a:t>
            </a:r>
          </a:p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cs typeface="Helvetica" panose="020B0604020202020204" pitchFamily="34" charset="0"/>
              </a:rPr>
              <a:t>two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types of nucleic acids in living organisms:</a:t>
            </a:r>
          </a:p>
          <a:p>
            <a:pPr marL="800100" lvl="1" indent="-34290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Helvetica" panose="020B0604020202020204" pitchFamily="34" charset="0"/>
              </a:rPr>
              <a:t>Deoxyribonucleic acid (DNA)</a:t>
            </a:r>
          </a:p>
          <a:p>
            <a:pPr marL="800100" lvl="1" indent="-34290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Helvetica" panose="020B0604020202020204" pitchFamily="34" charset="0"/>
              </a:rPr>
              <a:t>Ribonucleic acid (RNA)</a:t>
            </a:r>
          </a:p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+mj-lt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 vs 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9" y="2227217"/>
            <a:ext cx="8211076" cy="38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3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434" y="574402"/>
            <a:ext cx="6345260" cy="709865"/>
          </a:xfrm>
        </p:spPr>
        <p:txBody>
          <a:bodyPr/>
          <a:lstStyle/>
          <a:p>
            <a:r>
              <a:rPr lang="en-US" dirty="0" smtClean="0"/>
              <a:t>Food Labels</a:t>
            </a:r>
            <a:endParaRPr lang="en-US" dirty="0"/>
          </a:p>
        </p:txBody>
      </p:sp>
      <p:pic>
        <p:nvPicPr>
          <p:cNvPr id="5" name="Picture 5" descr="food-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14" y="1726747"/>
            <a:ext cx="6096000" cy="50196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9452" y="1284267"/>
            <a:ext cx="802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Fat:  1 g = about 9 Calories     Carbohydrates:  1 g = about 4 Calories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0618" y="2640992"/>
            <a:ext cx="2377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u="sng" dirty="0"/>
              <a:t>Calculations:</a:t>
            </a:r>
          </a:p>
          <a:p>
            <a:pPr>
              <a:buFontTx/>
              <a:buNone/>
            </a:pPr>
            <a:r>
              <a:rPr lang="en-US" dirty="0"/>
              <a:t>Notice the indentation under Fat, and </a:t>
            </a:r>
            <a:r>
              <a:rPr lang="en-US" dirty="0" smtClean="0"/>
              <a:t>Carbohydrates </a:t>
            </a:r>
            <a:r>
              <a:rPr lang="en-US" dirty="0"/>
              <a:t>(these are subcategories).  Must CALCULATE the UNSATURATED Fat and must calculate the Starch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-84909" y="2514601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-84909" y="3181454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-74086" y="3691023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90946" y="2729381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567249" y="3142437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506257" y="27432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49580" y="3171861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409406" y="3636211"/>
            <a:ext cx="2895600" cy="7192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57960" y="3627550"/>
            <a:ext cx="2895600" cy="60903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Usage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382" y="2233748"/>
            <a:ext cx="7704852" cy="4258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u="sng" dirty="0"/>
              <a:t>Body uses nutrient in the order of: </a:t>
            </a:r>
          </a:p>
          <a:p>
            <a:pPr marL="514350" indent="-514350">
              <a:buAutoNum type="arabicPeriod"/>
            </a:pPr>
            <a:r>
              <a:rPr lang="en-US" sz="2400" dirty="0"/>
              <a:t>Carbohydrates (simple first then breakdown complex)</a:t>
            </a:r>
          </a:p>
          <a:p>
            <a:pPr marL="514350" indent="-514350">
              <a:buAutoNum type="arabicPeriod"/>
            </a:pPr>
            <a:r>
              <a:rPr lang="en-US" sz="2400" dirty="0"/>
              <a:t>Fats (ingested first before stored)</a:t>
            </a:r>
          </a:p>
          <a:p>
            <a:pPr marL="514350" indent="-514350">
              <a:buAutoNum type="arabicPeriod"/>
            </a:pPr>
            <a:r>
              <a:rPr lang="en-US" sz="2400" dirty="0"/>
              <a:t>Proteins Last</a:t>
            </a:r>
          </a:p>
          <a:p>
            <a:pPr marL="514350" indent="-514350">
              <a:buNone/>
            </a:pPr>
            <a:r>
              <a:rPr lang="en-US" sz="2400" u="sng" dirty="0"/>
              <a:t>Remember:</a:t>
            </a:r>
          </a:p>
          <a:p>
            <a:pPr marL="514350" indent="-514350">
              <a:buNone/>
            </a:pPr>
            <a:r>
              <a:rPr lang="en-US" sz="2400" dirty="0"/>
              <a:t>Fiber:  non </a:t>
            </a:r>
            <a:r>
              <a:rPr lang="en-US" sz="2400" dirty="0" err="1"/>
              <a:t>digestable</a:t>
            </a: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Sodium:  Salt</a:t>
            </a:r>
          </a:p>
          <a:p>
            <a:pPr marL="514350" indent="-514350">
              <a:buNone/>
            </a:pPr>
            <a:r>
              <a:rPr lang="en-US" sz="2400" dirty="0"/>
              <a:t>Cholesterol:  Found in animal cell membranes (should be zero in 100% plant products)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2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852506"/>
            <a:ext cx="29337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12" y="2163652"/>
            <a:ext cx="5959949" cy="43530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SzPct val="100000"/>
              <a:buFontTx/>
              <a:buChar char="•"/>
            </a:pPr>
            <a:r>
              <a:rPr lang="en-US" sz="3900" dirty="0">
                <a:latin typeface="Helvetica Light"/>
                <a:cs typeface="Helvetica" panose="020B0604020202020204" pitchFamily="34" charset="0"/>
              </a:rPr>
              <a:t>Organic chemistry is the </a:t>
            </a:r>
            <a:r>
              <a:rPr lang="en-US" sz="3900" dirty="0" smtClean="0">
                <a:latin typeface="Helvetica Light"/>
                <a:cs typeface="Helvetica" panose="020B0604020202020204" pitchFamily="34" charset="0"/>
              </a:rPr>
              <a:t>study of organic </a:t>
            </a:r>
            <a:r>
              <a:rPr lang="en-US" sz="3900" dirty="0">
                <a:latin typeface="Helvetica Light"/>
                <a:cs typeface="Helvetica" panose="020B0604020202020204" pitchFamily="34" charset="0"/>
              </a:rPr>
              <a:t>compounds </a:t>
            </a:r>
          </a:p>
          <a:p>
            <a:pPr marL="857250" lvl="1" indent="-457200">
              <a:spcBef>
                <a:spcPts val="24"/>
              </a:spcBef>
              <a:spcAft>
                <a:spcPts val="300"/>
              </a:spcAft>
              <a:buSzPct val="100000"/>
              <a:buFontTx/>
              <a:buChar char="•"/>
            </a:pPr>
            <a:r>
              <a:rPr lang="en-US" sz="3900" dirty="0">
                <a:latin typeface="Helvetica Light"/>
                <a:cs typeface="Helvetica" panose="020B0604020202020204" pitchFamily="34" charset="0"/>
              </a:rPr>
              <a:t>compounds that contain carbon. </a:t>
            </a:r>
          </a:p>
          <a:p>
            <a:pPr>
              <a:spcBef>
                <a:spcPts val="24"/>
              </a:spcBef>
              <a:spcAft>
                <a:spcPts val="300"/>
              </a:spcAft>
              <a:buSzPct val="100000"/>
              <a:buFontTx/>
              <a:buChar char="•"/>
            </a:pPr>
            <a:r>
              <a:rPr lang="en-US" sz="3900" dirty="0">
                <a:latin typeface="Helvetica Light"/>
                <a:cs typeface="Helvetica" panose="020B0604020202020204" pitchFamily="34" charset="0"/>
              </a:rPr>
              <a:t>Carbon is a component of almost all biological molecules.</a:t>
            </a:r>
            <a:endParaRPr lang="en-US" sz="2600" dirty="0" smtClean="0"/>
          </a:p>
          <a:p>
            <a:pPr>
              <a:spcBef>
                <a:spcPts val="24"/>
              </a:spcBef>
              <a:spcAft>
                <a:spcPts val="300"/>
              </a:spcAft>
              <a:buSzPct val="100000"/>
              <a:buFontTx/>
              <a:buChar char="•"/>
            </a:pPr>
            <a:endParaRPr lang="en-US" sz="2800" dirty="0">
              <a:latin typeface="Helvetica Ligh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0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4003040"/>
          </a:xfrm>
        </p:spPr>
        <p:txBody>
          <a:bodyPr>
            <a:normAutofit/>
          </a:bodyPr>
          <a:lstStyle/>
          <a:p>
            <a:r>
              <a:rPr lang="en-US" sz="2800" dirty="0"/>
              <a:t>Protein:  Biuret’s Test (Pink/Purple color change)</a:t>
            </a:r>
          </a:p>
          <a:p>
            <a:r>
              <a:rPr lang="en-US" sz="2800" dirty="0"/>
              <a:t>Starch:  Iodine Test (Turns dark color)</a:t>
            </a:r>
          </a:p>
          <a:p>
            <a:r>
              <a:rPr lang="en-US" sz="2800" dirty="0"/>
              <a:t>Sugar:  Benedict’s (Reddish and Green color change)</a:t>
            </a:r>
          </a:p>
          <a:p>
            <a:r>
              <a:rPr lang="en-US" sz="2800" dirty="0"/>
              <a:t>Fats:  Spot Test (Dissolve in alcohol and leaves a spot on paper)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98" y="682399"/>
            <a:ext cx="7004609" cy="1159279"/>
          </a:xfrm>
        </p:spPr>
        <p:txBody>
          <a:bodyPr/>
          <a:lstStyle/>
          <a:p>
            <a:pPr lvl="0"/>
            <a:r>
              <a:rPr lang="en-US" dirty="0"/>
              <a:t>Why a whole branch of chemistry just for carbon?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2228045"/>
            <a:ext cx="5640947" cy="42757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Carbon has </a:t>
            </a:r>
            <a:r>
              <a:rPr lang="en-US" sz="3600" b="1" dirty="0" smtClean="0"/>
              <a:t>4</a:t>
            </a:r>
            <a:r>
              <a:rPr lang="en-US" sz="3600" dirty="0" smtClean="0"/>
              <a:t> valence electrons.</a:t>
            </a:r>
          </a:p>
          <a:p>
            <a:r>
              <a:rPr lang="en-US" sz="3600" dirty="0" smtClean="0"/>
              <a:t>Carbon can bond with many elements </a:t>
            </a:r>
          </a:p>
          <a:p>
            <a:pPr lvl="2"/>
            <a:r>
              <a:rPr lang="en-US" sz="3200" dirty="0" smtClean="0"/>
              <a:t>(P, S, N) </a:t>
            </a:r>
          </a:p>
          <a:p>
            <a:r>
              <a:rPr lang="en-US" sz="3600" dirty="0" smtClean="0"/>
              <a:t>Carbon can bond to one another.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3" y="2877159"/>
            <a:ext cx="2859110" cy="26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9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 Carbon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92439"/>
            <a:ext cx="6345260" cy="4314423"/>
          </a:xfrm>
        </p:spPr>
        <p:txBody>
          <a:bodyPr/>
          <a:lstStyle/>
          <a:p>
            <a:r>
              <a:rPr lang="en-US" sz="3200" dirty="0" smtClean="0"/>
              <a:t>Types of Carbon Bonds</a:t>
            </a:r>
          </a:p>
          <a:p>
            <a:pPr lvl="1"/>
            <a:r>
              <a:rPr lang="en-US" sz="2800" dirty="0" smtClean="0"/>
              <a:t>Single</a:t>
            </a:r>
          </a:p>
          <a:p>
            <a:pPr lvl="1"/>
            <a:r>
              <a:rPr lang="en-US" sz="2800" dirty="0" smtClean="0"/>
              <a:t>Double </a:t>
            </a:r>
          </a:p>
          <a:p>
            <a:pPr lvl="1"/>
            <a:r>
              <a:rPr lang="en-US" sz="2800" dirty="0" smtClean="0"/>
              <a:t>Triple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83" b="-14586"/>
          <a:stretch>
            <a:fillRect/>
          </a:stretch>
        </p:blipFill>
        <p:spPr bwMode="auto">
          <a:xfrm>
            <a:off x="394172" y="2358958"/>
            <a:ext cx="8229600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03250" y="661987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Chemistry of Carbon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3100221" y="5295364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a typeface="ヒラギノ角ゴ Pro W3" pitchFamily="-84" charset="-128"/>
              </a:rPr>
              <a:t>Chain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091537" y="5292502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a typeface="ヒラギノ角ゴ Pro W3" pitchFamily="-84" charset="-128"/>
              </a:rPr>
              <a:t>Ring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6621462" y="5292502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a typeface="ヒラギノ角ゴ Pro W3" pitchFamily="-84" charset="-128"/>
              </a:rPr>
              <a:t>Branching chain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4718050" y="5662390"/>
            <a:ext cx="1582737" cy="0"/>
          </a:xfrm>
          <a:prstGeom prst="line">
            <a:avLst/>
          </a:prstGeom>
          <a:noFill/>
          <a:ln w="9525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2823201" y="5662390"/>
            <a:ext cx="1582738" cy="0"/>
          </a:xfrm>
          <a:prstGeom prst="line">
            <a:avLst/>
          </a:prstGeom>
          <a:noFill/>
          <a:ln w="9525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6756400" y="5662390"/>
            <a:ext cx="1581150" cy="0"/>
          </a:xfrm>
          <a:prstGeom prst="line">
            <a:avLst/>
          </a:prstGeom>
          <a:noFill/>
          <a:ln w="9525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"/>
          <p:cNvSpPr>
            <a:spLocks noChangeArrowheads="1"/>
          </p:cNvSpPr>
          <p:nvPr/>
        </p:nvSpPr>
        <p:spPr bwMode="auto">
          <a:xfrm>
            <a:off x="804863" y="3631664"/>
            <a:ext cx="241300" cy="24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1"/>
          <p:cNvSpPr>
            <a:spLocks noChangeArrowheads="1"/>
          </p:cNvSpPr>
          <p:nvPr/>
        </p:nvSpPr>
        <p:spPr bwMode="auto">
          <a:xfrm>
            <a:off x="423110" y="3978208"/>
            <a:ext cx="241300" cy="24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1"/>
          <p:cNvSpPr>
            <a:spLocks noChangeArrowheads="1"/>
          </p:cNvSpPr>
          <p:nvPr/>
        </p:nvSpPr>
        <p:spPr bwMode="auto">
          <a:xfrm>
            <a:off x="804863" y="4373261"/>
            <a:ext cx="241300" cy="24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271252" y="2742664"/>
            <a:ext cx="0" cy="1130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095322" y="2804454"/>
            <a:ext cx="0" cy="1130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26157" y="2826623"/>
            <a:ext cx="0" cy="1130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1181100" y="3978208"/>
            <a:ext cx="241300" cy="24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18" grpId="0" animBg="1"/>
      <p:bldP spid="19" grpId="0" animBg="1"/>
      <p:bldP spid="20" grpId="0" animBg="1"/>
      <p:bldP spid="43" grpId="0" animBg="1"/>
      <p:bldP spid="46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98" y="2964679"/>
            <a:ext cx="7023206" cy="25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215165"/>
            <a:ext cx="7700069" cy="449472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arge </a:t>
            </a:r>
            <a:r>
              <a:rPr lang="en-US" sz="32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molecules that are formed by joining smaller organic molecules together.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Polymers </a:t>
            </a:r>
            <a:r>
              <a:rPr lang="en-US" sz="3200" dirty="0" smtClean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- made </a:t>
            </a:r>
            <a:r>
              <a:rPr lang="en-US" sz="32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from repeating units of identical or nearly identical compounds called monomers.</a:t>
            </a:r>
          </a:p>
          <a:p>
            <a:pPr marL="114300" indent="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  <a:latin typeface="Helvetica Light"/>
              <a:cs typeface="Helvetica" panose="020B0604020202020204" pitchFamily="34" charset="0"/>
            </a:endParaRPr>
          </a:p>
          <a:p>
            <a:pPr marL="114300" indent="0" algn="ctr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  <a:hlinkClick r:id="rId2"/>
              </a:rPr>
              <a:t>Monomer vs Polymer Video</a:t>
            </a:r>
            <a:endParaRPr lang="en-US" dirty="0">
              <a:solidFill>
                <a:schemeClr val="tx1"/>
              </a:solidFill>
              <a:latin typeface="Helvetica Light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Organized into four major categories: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Carbohydrates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Lipids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Proteins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" panose="020B0604020202020204" pitchFamily="34" charset="0"/>
              </a:rPr>
              <a:t>Nucleic acids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2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199"/>
            <a:ext cx="8099034" cy="40487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Immediate </a:t>
            </a:r>
            <a:r>
              <a:rPr lang="en-US" sz="2400" dirty="0">
                <a:latin typeface="+mj-lt"/>
              </a:rPr>
              <a:t>energy source, cellulose in </a:t>
            </a:r>
            <a:r>
              <a:rPr lang="en-US" sz="2400" dirty="0" smtClean="0">
                <a:latin typeface="+mj-lt"/>
              </a:rPr>
              <a:t>plants</a:t>
            </a:r>
          </a:p>
          <a:p>
            <a:r>
              <a:rPr lang="en-US" sz="2400" dirty="0">
                <a:latin typeface="+mj-lt"/>
                <a:cs typeface="Helvetica" panose="020B0604020202020204" pitchFamily="34" charset="0"/>
              </a:rPr>
              <a:t>cellular support in plants, fungi, and animals. 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  <a:cs typeface="Helvetica" panose="020B0604020202020204" pitchFamily="34" charset="0"/>
              </a:rPr>
              <a:t>1 carbon 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: 2 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hydrogen </a:t>
            </a:r>
            <a:r>
              <a:rPr lang="en-US" sz="2400" dirty="0" smtClean="0">
                <a:latin typeface="+mj-lt"/>
                <a:cs typeface="Helvetica" panose="020B0604020202020204" pitchFamily="34" charset="0"/>
              </a:rPr>
              <a:t>: 1 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oxygen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Complex 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Polysaccaride</a:t>
            </a:r>
            <a:r>
              <a:rPr lang="en-US" sz="2000" dirty="0">
                <a:latin typeface="+mj-lt"/>
              </a:rPr>
              <a:t>:  poly= many; </a:t>
            </a:r>
            <a:r>
              <a:rPr lang="en-US" sz="2000" dirty="0" err="1">
                <a:latin typeface="+mj-lt"/>
              </a:rPr>
              <a:t>saccaride</a:t>
            </a:r>
            <a:r>
              <a:rPr lang="en-US" sz="2000" dirty="0">
                <a:latin typeface="+mj-lt"/>
              </a:rPr>
              <a:t>= sugar)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j-lt"/>
              </a:rPr>
              <a:t>Fiber (indigestible) </a:t>
            </a:r>
            <a:endParaRPr lang="en-US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Starch </a:t>
            </a:r>
            <a:r>
              <a:rPr lang="en-US" sz="2400" dirty="0">
                <a:latin typeface="+mj-lt"/>
              </a:rPr>
              <a:t>(digestible</a:t>
            </a:r>
            <a:r>
              <a:rPr lang="en-US" sz="2400" dirty="0" smtClean="0">
                <a:latin typeface="+mj-lt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cellu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991" y="4513578"/>
            <a:ext cx="441642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52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736</TotalTime>
  <Words>632</Words>
  <Application>Microsoft Office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GothicE</vt:lpstr>
      <vt:lpstr>Helvetica</vt:lpstr>
      <vt:lpstr>Helvetica Light</vt:lpstr>
      <vt:lpstr>Wingdings</vt:lpstr>
      <vt:lpstr>Wingdings 3</vt:lpstr>
      <vt:lpstr>ヒラギノ角ゴ Pro W3</vt:lpstr>
      <vt:lpstr>Ion Boardroom</vt:lpstr>
      <vt:lpstr>Carbon Compounds</vt:lpstr>
      <vt:lpstr>Organic Chemistry</vt:lpstr>
      <vt:lpstr>Why a whole branch of chemistry just for carbon?</vt:lpstr>
      <vt:lpstr>Carbon to Carbon Bonds</vt:lpstr>
      <vt:lpstr>The Chemistry of Carbon</vt:lpstr>
      <vt:lpstr>Organic Chemistry</vt:lpstr>
      <vt:lpstr>Macromolecules</vt:lpstr>
      <vt:lpstr>Macromolecules</vt:lpstr>
      <vt:lpstr>Carbohydrates</vt:lpstr>
      <vt:lpstr>Carbohydrates</vt:lpstr>
      <vt:lpstr>Carbohydrates</vt:lpstr>
      <vt:lpstr>Lipids</vt:lpstr>
      <vt:lpstr>Lipids</vt:lpstr>
      <vt:lpstr>Proteins</vt:lpstr>
      <vt:lpstr>Proteins</vt:lpstr>
      <vt:lpstr>Nucleic acids</vt:lpstr>
      <vt:lpstr>Nucleotide vs Nucleic Acid</vt:lpstr>
      <vt:lpstr>Food Labels</vt:lpstr>
      <vt:lpstr>Nutrient Usage</vt:lpstr>
      <vt:lpstr>Testing for Nutrients</vt:lpstr>
    </vt:vector>
  </TitlesOfParts>
  <Company>Mitchell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Building Block of Life</dc:title>
  <dc:creator>Lisa M. Bahe</dc:creator>
  <cp:lastModifiedBy>Lisa Bahe</cp:lastModifiedBy>
  <cp:revision>24</cp:revision>
  <dcterms:created xsi:type="dcterms:W3CDTF">2016-11-08T04:04:26Z</dcterms:created>
  <dcterms:modified xsi:type="dcterms:W3CDTF">2018-10-01T17:15:24Z</dcterms:modified>
</cp:coreProperties>
</file>