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73" r:id="rId4"/>
    <p:sldId id="260" r:id="rId5"/>
    <p:sldId id="259" r:id="rId6"/>
    <p:sldId id="285" r:id="rId7"/>
    <p:sldId id="279" r:id="rId8"/>
    <p:sldId id="286" r:id="rId9"/>
    <p:sldId id="257" r:id="rId10"/>
    <p:sldId id="287" r:id="rId11"/>
    <p:sldId id="272" r:id="rId12"/>
    <p:sldId id="258" r:id="rId13"/>
    <p:sldId id="261" r:id="rId14"/>
    <p:sldId id="271" r:id="rId15"/>
    <p:sldId id="262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40" d="100"/>
          <a:sy n="40" d="100"/>
        </p:scale>
        <p:origin x="124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089BD8-8B72-4267-B1F3-B78CE1F404B1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235B56-66F4-47DF-94A8-0BE786A3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gVQKCcfwn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 </a:t>
            </a:r>
            <a:r>
              <a:rPr lang="en-US" smtClean="0"/>
              <a:t>in Biology (2.1)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small square on the periodic table shows:</a:t>
            </a:r>
          </a:p>
          <a:p>
            <a:pPr lvl="1"/>
            <a:r>
              <a:rPr lang="en-US" dirty="0"/>
              <a:t>The symbol for the element</a:t>
            </a:r>
          </a:p>
          <a:p>
            <a:pPr lvl="1"/>
            <a:r>
              <a:rPr lang="en-US" dirty="0"/>
              <a:t>The atomic number of the element</a:t>
            </a:r>
          </a:p>
          <a:p>
            <a:pPr lvl="1"/>
            <a:r>
              <a:rPr lang="en-US" dirty="0"/>
              <a:t>The atomic mass of the element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Periodic Table</a:t>
            </a:r>
            <a:endParaRPr lang="en-US" dirty="0"/>
          </a:p>
        </p:txBody>
      </p:sp>
      <p:sp>
        <p:nvSpPr>
          <p:cNvPr id="29698" name="AutoShape 2" descr="data:image/jpg;base64,/9j/4AAQSkZJRgABAQAAAQABAAD/2wCEAAkGBhQSDxUSDxIQERAWGBYWEBUXDxkXEhsWFBgeFxMXFRcXHykeHCUjGhcVHzIsLyk1LTgsFyMxQTArNyYtLDUBCQoKBQUFDQUFDSkYEhgpKSkpKSkpKSkpKSkpKSkpKSkpKSkpKSkpKSkpKSkpKSkpKSkpKSkpKSkpKSkpKSkpKf/AABEIAGwA5gMBIgACEQEDEQH/xAAbAAEBAQEBAQEBAAAAAAAAAAAABQYEAwECB//EAEMQAAIBAwIDAwkDCgQHAQAAAAECAwAEERIhBRMxBhYiFDJBUWR0lLPhNUJhBxUjM1JUcYGR0iQ0ldQlQ2JjcoOhU//EABQBAQAAAAAAAAAAAAAAAAAAAAD/xAAUEQEAAAAAAAAAAAAAAAAAAAAA/9oADAMBAAIRAxEAPwD+n3Ns0/EJYzPcRRxwW7KscmgapJLgOTtvtEg/lXv3Y9rv/ifpX20+07j3a0+bd1aoIndj2u/+J+lO7Htd/wDE/SrdKCJ3Y9rv/ifpTux7Xf8AxP0q3Sgid2Pa7/4n6U7se13/AMT9Kt0oIndj2u/+J+lO7Htd/wDE/SrdKCJ3Y9rv/ifpTux7Xf8AxP0q3SgyfaTg7QWVxNHd3wkjhlkTNxkakjLLkFd9wK1YqN21+zLz3a4+U1WRQfaUpQKUpQKVju2d9ILiMQJLI9uvlJWNAfFr0xq5PmCRFuY9W+AzHGwpc9pZI7qZxLFJbGC0eCPQV3nkkQytJq2RQNbnRsgBwNJLBsaVlZO0VweXHGtuZTctayStr5JKwNNzIkBJOCNJUtsyOmr744Z+1kzWkrvFbSBrWS4SM69GmNgjrJnOvUCWxhQPMyf1lBuKVEt+LSPdyJmBYY5RAVbIlZzAlxrRs4O0mnRpzhGbV92pvFrRl4i0lsic42rNIuhQJ9LqojkbGfNGFY+b6iMqQ1tKw3ZmRLeOLyaKCGO4vL2OX/D6G0o108RONONHKC4I6bbYr4nbidoEmjFo6C0N1IQznU0blZIk0khAcY1EsVOcq2KDdUrCzX8736DNutxB5TE8jB+RoMdrcZCasjaVUzq9Bf8A7Z607XXEk8XKgQQGO3ebmOqkeVOyINZcEEFcgBG1EhfDnNBr6VG7K3809qk9xyVMqqypGHwoI3y7nxZ6+aMZx4saioPlp9p3Hu1p827q1UW0+07j3a0+bd1aoFKUoFKUoFZvtl2+teGRa7l9UhxohQqZmySMhSRgbNudtsddq8+1VnE7nGBd8vwTM3htUUsTc5O0e5Pq5nLCnwqxXk7Vfklsb92llWSOdusqSHWemMhsqcBcAY6E0F2HtJCLWG4uJIbZZkRhzJlVcugfSGfGrG/9OleffOzPmXUErfswyCaT+OiHU2PxxXl2P7Gw2FvHGiQtMqBJJ1gWOSTBzliMn1dSelX8UEXvZEf1aXUjfsrZzA49eXRR/wDaDtGx2SzvWb0AxKg/mzsFH9atUoMd2u4xO3DrsGxnQG3nBYzwEAGJgSQshO3XYZqsLu+/drL/AFCX/a197a/Zl57tcfKarIoI3kl/+82X+nS/7qh4LcHc38wJ6hbeAKP/ABDITj+JJ/E1apQRT2aJ3N3fE+n9OAP6BcCva07OxRyCQGdpB957qVgSRgkoW0en9nFVKUHCOB24aRhbwBpgROeSmZA3nCQ48QP41+rPg8EX6mGGPw6PBEq+HUW0+EdNTMcdMsT6a7KUHG/BoCsamCErEQYAYVwhHQxjGFx+Fc/da006fJLXTp0Y8mjxo18zTjT01+LHTO/WqlKDmThsQkEoiiEoTlq4jXWIwchA2Mhc+jpXn+ZYOf5RyIPKP/15Kc3zdHn41eb4evTau2lBzy8PjZDG0cbRltRUxqVLateoqRgnX4s+vfrXPP2ftn/WW1u/gEZ1QIfAG1hNx5oYBsdM71QpQTm7OWxBBtrYhmDtm3Td1zpc7bkZOD13NdE/DYndZJIonkQMEdo1LqHGHCsRkZBIPrrppQeFnZRwoI4Y0ijXOlEQKgycnCqABkkn+dfa9qUEW0+07j3a0+bd1aqLafadx7tafNu6tUClKUCvG7vEiQySukca7s7uFQejdm2G5Fe1eF9dpHGzyukcYHiZnCqPRuzbDcigh3txwu4kjMzcNnkcBYS7QSOw1lQIy2SfHqGB6c+mtHX8z7OcXAHCRLeWLqYgIo0GiUEwGNQSZm1+MFNlHiGNulaLsJxme4R2uZLdziNtMblmjdwxkhk/RoFK4UaDqcb6mOVoOXtt+Vaz4crKzCe5HSCNhqBwccxuiDIwep3801qeFX/Ot4ptOnmRpJpznGtQ2M4GcZx0rIdsPyO2N9qcJ5LcNqPNiUAFiOskfmtvuehO+++ascP7BWUcMcb2lnIyIqs5s4ssVUAscg9SM9fTQaHNM1G7lWP7jY/Bxf207lWP7jY/Bxf20Dtqf+GXnu1x8pqsg1kO13ZGyTh126WdmrrbzsrC0iDAiJiCCFyCDVYdi7H9xsfg4v7aCzmmajdyrH9xsfg4v7adyrH9xsfg4v7aCzmmajdyrH9xsfg4v7a9rPsvaROJIbS1ikXOl0to1cZGDhlXI2JH86D8cV7UQ2+vmCVljBadkiZ1j8OoCQr0JGDj1EE4BBqvWV4isvlMhgt54p9SiGVZAbWXEaktcJnYDUUJxrIjGk5AA4F4W4urhEe5aOFJ5UZLqVpDJdoNMRBbTqjCuVGMKrwnqxNBuGOBmufhvEEnhSaIkxuAyEqVOD0yDuKwlvbXMehgnESyLw5jmRmzIZP+IEhnIb9DhSOmfNGd67OCcLuo4jHAJYpVhmWRpX1QmY/5cwgkjCnO4AGMZyaDW8R4mkCq0pYB5I4lwhbxyuETOBsNTDc7V11irm2mEB0xXRi59k0cTtzJwYblZbpySx8JVBjxdQ2BhlraCg+0pSgUpSgUpSgi2n2nce7WnzburVRbT7TuPdrT5t3VqgUpSgm3/HVinihaOdmlOEZYiyZ3JDN6MAFj+FODccW516I500NobmRFPEMhgM9cEb/xFS+1MLSXNqipdhVdmeWEABQ6NGMtn1kZ26b1n1sp2g5YXiUcYuZZJW0jyh45AxiPXxYbTn1bUG4HF0M0kK62kjETOAh6TsyoQTsfMcnHQCu6sLxCC4WVmWO9YiPhgLjTrcwXEklyGKEKx5cviA2O4G21ej29ws4Xl3hjWS8LyJPsIpkZoggZ8udQGBg6SANgaDbUr+cWVrdRpGxTiRdIuHswMjNmbmY4hkF/EeTpXHTrjfeuztf+WKxsdSB/KbhcjlRMCAwHSSTzV32PUjfbbFBu6VwcC4g09rFM8YiaRFcoH1hdYyBqwM7Eeiu+gi9tfsy892uPlNVkVG7a/Zl57tcfKarIoPtKUoFKUoFeVtapGumNFRck6VUKuWJZjgbbkkn8TXrSgUpSgUpSgUpSgUpSgUpSgi2n2nce7WnzburVRbT7TuPdrT5t3VqgUpSg5uI8QSGMySZ0jAwBlizMFRVHpLMVUfiRXNHx6M2iXRDCORInRcZfM2nlpgZBYl1Xr1NfnjPBWnaNlnkhMeoqFSNlLNgBiJFbdQGAP/W1TLTgc35tgtWxzoo7RtRYaDJAyuY8puBmILq0nZwcMQRQdveddOBFKbjWY/J8pzNYQSkatXLxyyGzqxgj07V+Je1sYUSCOZoAnMnl0AJGuWVtWogsVMb6goJUDJ6jPEOFTiTyvl5k5xmNvzF16Wt1ttPMzo1eAP1xvjO2Tzz8PuY4ktxb+UwhXeRVnREklkd35MpkIblrlc4U687qACjBohxbVcGGON5AhCzyAqEjYqHVTqILEqVOwOAw9dZ7tx+S204kC8gMNzgBZ0Hi2BChwdmG49R2AyK97Ts48d4XRFXMzzPcBhqaOTP+HK9QAxz+ztq85iBL7Rflr4faSPExnlmjbS6JCRg+neTSNqDQQdiLREVI4miVQBiKaSIHAxqcRMoZsAZY7nA32FendVB+rnvIl9IW7cjPr/SFj6vTjau/hV/z4I5grIJEVwrEFgHGRnSSOhHQ110GO7XcDkTh12UvLrQLecsjiOTViJsjUyagCBjY1WHDrxdo7yJx65rLU+fUDDLEuOn3c5zv0A+9tfsy892uPlNVkUEbm3y+Hl2U+P8AmeUSwZ/9XKl046eec4ztnAfne6XZ7Fmb0mK6iaP8MGUxt/VRv6+tWqUEXvGw2ezvVb0gRK4/DxIxU/1r2s+0UcjiPRcRyHPhe2kXGATu+nQNhnzvT69qqUoM6/HJUvJraRogCkTW0vJbQrztKkccw5niyYhggqCTp2JXP54L2n/w0Ul7LEJJcsojhdVVAdOXyz4APVyQu46dT7933a6mlnkhkglSNOULdldeS7vE3N5p8QMjHIUbqpGkipXFOwLy2sdsLrESRSRtqty+p23STTzAuQfWD1ypRgGAWD2ytMkC4RirMp0hm8aEq6DSDllwSQNwviOF3rrj47A0oiWRS5AK4yVOV1hQ4GnUU8enOrT4sY3qHB2SnXTm5gLA3jE+RuATeHX055xpcn07jbY+Kv1wXsQLedJi1vIwVNb+RKJ9UcC2+I5SxKIVQHTuclvFg6aDU0pSgUpSgUpSgUpSgi2n2nce7WnzburVRbT7TuPdrT5t3VqgUpSgUpSgUpSgVg/yjfkoh4mVlRlgugVDS6Mho84YOoxkhclf4Yzg7bylBDTg9xCALa41ooAEU8YK4H3Vkj0smemSHAH3DgCv1+f3j/zVtNGPS8f6eLbrgxjmYzgboDv02NWqUGc7S8Tin4TetBIkqi3uVYqwOGELEq2PNIyMg7jPStEKzPb7gsMlhdSvGvOW2n0SAaZQFjZgutcNpzk6c6TncGu3803KfqLskfs3EAmA9eGRo3zn1kjHooLVKi/nyWP/ADVpIoHV4X58XrzsFl2HX9H+Aztnt4dxiGfPIkRyuOYoPjQnoJEPiQ7HYgHag7aUpQKUpQKUpQKUpQKUpQKUpQKUpQZ25uWg4hLIYLiWOSC3VWjj1jVHJcFwd9tpUP8AOujvN7Jf/DfWrVKCL3m9kv8A4b607zeyX/w31q1Sgi95vZL/AOG+tO83sl/8N9atUoIveb2S/wDhvrTvN7Jf/DfWrVKCL3m9kv8A4b607zeyX/w31q1Sgi95vZL/AOG+tO83sl/8N9atUoMn2k4w09lcQx2l8ZJIZY0zb4Gp4yq5JbbcitWK+0oFcPEeCwz6TNGrMueW+6yrq87lyLh0zgZwRkbV3UoIv5lnj/y10+P2J056fyYMsg2AA8ZHXYk17WfEpi4S4tmjJ/5kcolg6E+cQrjYY3Qb7b9aqUoMZdX/AJJxWRmkkFq0cHODSsYkeQ3JEo1nCZMKx7YBLKAMkVycD4pLEtzcS65Lh7iNFjkmkVEWS2hmEaxqrkadbbLGW9ewZhqG7NW5klkaMs0yNHNmWQqyNnKlS2nHibG22o4xk15N2RtizMY2LO4kY8+XOsDTqHj2Ok6dvu+HptQc1r2teR7fTbkRzRlyzS6W1AOTHGNOl2BQZBZThwQCA2OvgnEmvIJOdEIfE0ZRZ2MgUopOvwo8beIjH4BgxDA1+rbstaxurJCqlUKJu2kJlzpVSdIxzZANtg5AwDivey4JDFAYYk0REEEB21HI0+fnXsoCg5yAoAwAKDDNcObG0juHlOuS15EonkRiHuo45YJGVgXPLZiCTkrqzuhZtFD2qcKo5AJ03owLgk6rGTlhQXQZ14zkkYPr61Us+z0EcIhSP9EHSRVMjsA8bK6EaiSMMinHTI/jX4m7LWrSNI0CGQiQat9Q5q6ZeWc+DUCc6cZJJ6kmgl2/bKQlOZbBFbyVnIuQxVb5+VBtoGWD51DOAu4Zj4a8uB8feFCs6yNEbi+SKUza5GaKWeTSVI8KiOJlBz1TGANJNQ9kLXGOUekI/XS9Lf8AUfe+4dx+O/XeuyLgkKyvIIxrfOrJJXx7vpQnSuo7tgDJ3OaCBbdtJ3WLFg6tNIEi1T6Y8NDJMrFmTVsI/FhTgHILHw1rUzgZwD6cHIz6cGpEXZS2VkZYiGRw8Z5smQwBVdy3QKzAL5oDMMeI5sUClKUH/9k="/>
          <p:cNvSpPr>
            <a:spLocks noChangeAspect="1" noChangeArrowheads="1"/>
          </p:cNvSpPr>
          <p:nvPr/>
        </p:nvSpPr>
        <p:spPr bwMode="auto">
          <a:xfrm>
            <a:off x="63500" y="-347663"/>
            <a:ext cx="1495425" cy="704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g;base64,/9j/4AAQSkZJRgABAQAAAQABAAD/2wCEAAkGBhQSDxUSDxIQERAWGBYWEBUXDxkXEhsWFBgeFxMXFRcXHykeHCUjGhcVHzIsLyk1LTgsFyMxQTArNyYtLDUBCQoKBQUFDQUFDSkYEhgpKSkpKSkpKSkpKSkpKSkpKSkpKSkpKSkpKSkpKSkpKSkpKSkpKSkpKSkpKSkpKSkpKf/AABEIAGwA5gMBIgACEQEDEQH/xAAbAAEBAQEBAQEBAAAAAAAAAAAABQYEAwECB//EAEMQAAIBAwIDAwkDCgQHAQAAAAECAwAEERIhBRMxBhYiFDJBUWR0lLPhNUJhBxUjM1JUcYGR0iQ0ldQlQ2JjcoOhU//EABQBAQAAAAAAAAAAAAAAAAAAAAD/xAAUEQEAAAAAAAAAAAAAAAAAAAAA/9oADAMBAAIRAxEAPwD+n3Ns0/EJYzPcRRxwW7KscmgapJLgOTtvtEg/lXv3Y9rv/ifpX20+07j3a0+bd1aoIndj2u/+J+lO7Htd/wDE/SrdKCJ3Y9rv/ifpTux7Xf8AxP0q3Sgid2Pa7/4n6U7se13/AMT9Kt0oIndj2u/+J+lO7Htd/wDE/SrdKCJ3Y9rv/ifpTux7Xf8AxP0q3SgyfaTg7QWVxNHd3wkjhlkTNxkakjLLkFd9wK1YqN21+zLz3a4+U1WRQfaUpQKUpQKVju2d9ILiMQJLI9uvlJWNAfFr0xq5PmCRFuY9W+AzHGwpc9pZI7qZxLFJbGC0eCPQV3nkkQytJq2RQNbnRsgBwNJLBsaVlZO0VweXHGtuZTctayStr5JKwNNzIkBJOCNJUtsyOmr744Z+1kzWkrvFbSBrWS4SM69GmNgjrJnOvUCWxhQPMyf1lBuKVEt+LSPdyJmBYY5RAVbIlZzAlxrRs4O0mnRpzhGbV92pvFrRl4i0lsic42rNIuhQJ9LqojkbGfNGFY+b6iMqQ1tKw3ZmRLeOLyaKCGO4vL2OX/D6G0o108RONONHKC4I6bbYr4nbidoEmjFo6C0N1IQznU0blZIk0khAcY1EsVOcq2KDdUrCzX8736DNutxB5TE8jB+RoMdrcZCasjaVUzq9Bf8A7Z607XXEk8XKgQQGO3ebmOqkeVOyINZcEEFcgBG1EhfDnNBr6VG7K3809qk9xyVMqqypGHwoI3y7nxZ6+aMZx4saioPlp9p3Hu1p827q1UW0+07j3a0+bd1aoFKUoFKUoFZvtl2+teGRa7l9UhxohQqZmySMhSRgbNudtsddq8+1VnE7nGBd8vwTM3htUUsTc5O0e5Pq5nLCnwqxXk7Vfklsb92llWSOdusqSHWemMhsqcBcAY6E0F2HtJCLWG4uJIbZZkRhzJlVcugfSGfGrG/9OleffOzPmXUErfswyCaT+OiHU2PxxXl2P7Gw2FvHGiQtMqBJJ1gWOSTBzliMn1dSelX8UEXvZEf1aXUjfsrZzA49eXRR/wDaDtGx2SzvWb0AxKg/mzsFH9atUoMd2u4xO3DrsGxnQG3nBYzwEAGJgSQshO3XYZqsLu+/drL/AFCX/a197a/Zl57tcfKarIoI3kl/+82X+nS/7qh4LcHc38wJ6hbeAKP/ABDITj+JJ/E1apQRT2aJ3N3fE+n9OAP6BcCva07OxRyCQGdpB957qVgSRgkoW0en9nFVKUHCOB24aRhbwBpgROeSmZA3nCQ48QP41+rPg8EX6mGGPw6PBEq+HUW0+EdNTMcdMsT6a7KUHG/BoCsamCErEQYAYVwhHQxjGFx+Fc/da006fJLXTp0Y8mjxo18zTjT01+LHTO/WqlKDmThsQkEoiiEoTlq4jXWIwchA2Mhc+jpXn+ZYOf5RyIPKP/15Kc3zdHn41eb4evTau2lBzy8PjZDG0cbRltRUxqVLateoqRgnX4s+vfrXPP2ftn/WW1u/gEZ1QIfAG1hNx5oYBsdM71QpQTm7OWxBBtrYhmDtm3Td1zpc7bkZOD13NdE/DYndZJIonkQMEdo1LqHGHCsRkZBIPrrppQeFnZRwoI4Y0ijXOlEQKgycnCqABkkn+dfa9qUEW0+07j3a0+bd1aqLafadx7tafNu6tUClKUCvG7vEiQySukca7s7uFQejdm2G5Fe1eF9dpHGzyukcYHiZnCqPRuzbDcigh3txwu4kjMzcNnkcBYS7QSOw1lQIy2SfHqGB6c+mtHX8z7OcXAHCRLeWLqYgIo0GiUEwGNQSZm1+MFNlHiGNulaLsJxme4R2uZLdziNtMblmjdwxkhk/RoFK4UaDqcb6mOVoOXtt+Vaz4crKzCe5HSCNhqBwccxuiDIwep3801qeFX/Ot4ptOnmRpJpznGtQ2M4GcZx0rIdsPyO2N9qcJ5LcNqPNiUAFiOskfmtvuehO+++ascP7BWUcMcb2lnIyIqs5s4ssVUAscg9SM9fTQaHNM1G7lWP7jY/Bxf207lWP7jY/Bxf20Dtqf+GXnu1x8pqsg1kO13ZGyTh126WdmrrbzsrC0iDAiJiCCFyCDVYdi7H9xsfg4v7aCzmmajdyrH9xsfg4v7adyrH9xsfg4v7aCzmmajdyrH9xsfg4v7a9rPsvaROJIbS1ikXOl0to1cZGDhlXI2JH86D8cV7UQ2+vmCVljBadkiZ1j8OoCQr0JGDj1EE4BBqvWV4isvlMhgt54p9SiGVZAbWXEaktcJnYDUUJxrIjGk5AA4F4W4urhEe5aOFJ5UZLqVpDJdoNMRBbTqjCuVGMKrwnqxNBuGOBmufhvEEnhSaIkxuAyEqVOD0yDuKwlvbXMehgnESyLw5jmRmzIZP+IEhnIb9DhSOmfNGd67OCcLuo4jHAJYpVhmWRpX1QmY/5cwgkjCnO4AGMZyaDW8R4mkCq0pYB5I4lwhbxyuETOBsNTDc7V11irm2mEB0xXRi59k0cTtzJwYblZbpySx8JVBjxdQ2BhlraCg+0pSgUpSgUpSgi2n2nce7WnzburVRbT7TuPdrT5t3VqgUpSgm3/HVinihaOdmlOEZYiyZ3JDN6MAFj+FODccW516I500NobmRFPEMhgM9cEb/xFS+1MLSXNqipdhVdmeWEABQ6NGMtn1kZ26b1n1sp2g5YXiUcYuZZJW0jyh45AxiPXxYbTn1bUG4HF0M0kK62kjETOAh6TsyoQTsfMcnHQCu6sLxCC4WVmWO9YiPhgLjTrcwXEklyGKEKx5cviA2O4G21ej29ws4Xl3hjWS8LyJPsIpkZoggZ8udQGBg6SANgaDbUr+cWVrdRpGxTiRdIuHswMjNmbmY4hkF/EeTpXHTrjfeuztf+WKxsdSB/KbhcjlRMCAwHSSTzV32PUjfbbFBu6VwcC4g09rFM8YiaRFcoH1hdYyBqwM7Eeiu+gi9tfsy892uPlNVkVG7a/Zl57tcfKarIoPtKUoFKUoFeVtapGumNFRck6VUKuWJZjgbbkkn8TXrSgUpSgUpSgUpSgUpSgUpSgi2n2nce7WnzburVRbT7TuPdrT5t3VqgUpSg5uI8QSGMySZ0jAwBlizMFRVHpLMVUfiRXNHx6M2iXRDCORInRcZfM2nlpgZBYl1Xr1NfnjPBWnaNlnkhMeoqFSNlLNgBiJFbdQGAP/W1TLTgc35tgtWxzoo7RtRYaDJAyuY8puBmILq0nZwcMQRQdveddOBFKbjWY/J8pzNYQSkatXLxyyGzqxgj07V+Je1sYUSCOZoAnMnl0AJGuWVtWogsVMb6goJUDJ6jPEOFTiTyvl5k5xmNvzF16Wt1ttPMzo1eAP1xvjO2Tzz8PuY4ktxb+UwhXeRVnREklkd35MpkIblrlc4U687qACjBohxbVcGGON5AhCzyAqEjYqHVTqILEqVOwOAw9dZ7tx+S204kC8gMNzgBZ0Hi2BChwdmG49R2AyK97Ts48d4XRFXMzzPcBhqaOTP+HK9QAxz+ztq85iBL7Rflr4faSPExnlmjbS6JCRg+neTSNqDQQdiLREVI4miVQBiKaSIHAxqcRMoZsAZY7nA32FendVB+rnvIl9IW7cjPr/SFj6vTjau/hV/z4I5grIJEVwrEFgHGRnSSOhHQ110GO7XcDkTh12UvLrQLecsjiOTViJsjUyagCBjY1WHDrxdo7yJx65rLU+fUDDLEuOn3c5zv0A+9tfsy892uPlNVkUEbm3y+Hl2U+P8AmeUSwZ/9XKl046eec4ztnAfne6XZ7Fmb0mK6iaP8MGUxt/VRv6+tWqUEXvGw2ezvVb0gRK4/DxIxU/1r2s+0UcjiPRcRyHPhe2kXGATu+nQNhnzvT69qqUoM6/HJUvJraRogCkTW0vJbQrztKkccw5niyYhggqCTp2JXP54L2n/w0Ul7LEJJcsojhdVVAdOXyz4APVyQu46dT7933a6mlnkhkglSNOULdldeS7vE3N5p8QMjHIUbqpGkipXFOwLy2sdsLrESRSRtqty+p23STTzAuQfWD1ypRgGAWD2ytMkC4RirMp0hm8aEq6DSDllwSQNwviOF3rrj47A0oiWRS5AK4yVOV1hQ4GnUU8enOrT4sY3qHB2SnXTm5gLA3jE+RuATeHX055xpcn07jbY+Kv1wXsQLedJi1vIwVNb+RKJ9UcC2+I5SxKIVQHTuclvFg6aDU0pSgUpSgUpSgUpSgi2n2nce7WnzburVRbT7TuPdrT5t3VqgUpSgUpSgUpSgVg/yjfkoh4mVlRlgugVDS6Mho84YOoxkhclf4Yzg7bylBDTg9xCALa41ooAEU8YK4H3Vkj0smemSHAH3DgCv1+f3j/zVtNGPS8f6eLbrgxjmYzgboDv02NWqUGc7S8Tin4TetBIkqi3uVYqwOGELEq2PNIyMg7jPStEKzPb7gsMlhdSvGvOW2n0SAaZQFjZgutcNpzk6c6TncGu3803KfqLskfs3EAmA9eGRo3zn1kjHooLVKi/nyWP/ADVpIoHV4X58XrzsFl2HX9H+Aztnt4dxiGfPIkRyuOYoPjQnoJEPiQ7HYgHag7aUpQKUpQKUpQKUpQKUpQKUpQKUpQZ25uWg4hLIYLiWOSC3VWjj1jVHJcFwd9tpUP8AOujvN7Jf/DfWrVKCL3m9kv8A4b607zeyX/w31q1Sgi95vZL/AOG+tO83sl/8N9atUoIveb2S/wDhvrTvN7Jf/DfWrVKCL3m9kv8A4b607zeyX/w31q1Sgi95vZL/AOG+tO83sl/8N9atUoMn2k4w09lcQx2l8ZJIZY0zb4Gp4yq5JbbcitWK+0oFcPEeCwz6TNGrMueW+6yrq87lyLh0zgZwRkbV3UoIv5lnj/y10+P2J056fyYMsg2AA8ZHXYk17WfEpi4S4tmjJ/5kcolg6E+cQrjYY3Qb7b9aqUoMZdX/AJJxWRmkkFq0cHODSsYkeQ3JEo1nCZMKx7YBLKAMkVycD4pLEtzcS65Lh7iNFjkmkVEWS2hmEaxqrkadbbLGW9ewZhqG7NW5klkaMs0yNHNmWQqyNnKlS2nHibG22o4xk15N2RtizMY2LO4kY8+XOsDTqHj2Ok6dvu+HptQc1r2teR7fTbkRzRlyzS6W1AOTHGNOl2BQZBZThwQCA2OvgnEmvIJOdEIfE0ZRZ2MgUopOvwo8beIjH4BgxDA1+rbstaxurJCqlUKJu2kJlzpVSdIxzZANtg5AwDivey4JDFAYYk0REEEB21HI0+fnXsoCg5yAoAwAKDDNcObG0juHlOuS15EonkRiHuo45YJGVgXPLZiCTkrqzuhZtFD2qcKo5AJ03owLgk6rGTlhQXQZ14zkkYPr61Us+z0EcIhSP9EHSRVMjsA8bK6EaiSMMinHTI/jX4m7LWrSNI0CGQiQat9Q5q6ZeWc+DUCc6cZJJ6kmgl2/bKQlOZbBFbyVnIuQxVb5+VBtoGWD51DOAu4Zj4a8uB8feFCs6yNEbi+SKUza5GaKWeTSVI8KiOJlBz1TGANJNQ9kLXGOUekI/XS9Lf8AUfe+4dx+O/XeuyLgkKyvIIxrfOrJJXx7vpQnSuo7tgDJ3OaCBbdtJ3WLFg6tNIEi1T6Y8NDJMrFmTVsI/FhTgHILHw1rUzgZwD6cHIz6cGpEXZS2VkZYiGRw8Z5smQwBVdy3QKzAL5oDMMeI5sUClKUH/9k="/>
          <p:cNvSpPr>
            <a:spLocks noChangeAspect="1" noChangeArrowheads="1"/>
          </p:cNvSpPr>
          <p:nvPr/>
        </p:nvSpPr>
        <p:spPr bwMode="auto">
          <a:xfrm>
            <a:off x="63500" y="-347663"/>
            <a:ext cx="1495425" cy="704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Ele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552703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sz="3600" b="1" dirty="0"/>
              <a:t>Rules for writing abbreviations</a:t>
            </a:r>
          </a:p>
          <a:p>
            <a:pPr marL="690372" indent="-571500">
              <a:buAutoNum type="romanLcPeriod"/>
            </a:pPr>
            <a:r>
              <a:rPr lang="en-US" dirty="0" smtClean="0"/>
              <a:t>First letter always capital</a:t>
            </a:r>
          </a:p>
          <a:p>
            <a:pPr marL="690372" indent="-571500">
              <a:buAutoNum type="romanLcPeriod"/>
            </a:pPr>
            <a:r>
              <a:rPr lang="en-US" dirty="0" smtClean="0"/>
              <a:t>Second letter (if present) always lower case</a:t>
            </a:r>
          </a:p>
          <a:p>
            <a:pPr marL="690372" indent="-571500">
              <a:buAutoNum type="romanLcPeriod"/>
            </a:pPr>
            <a:r>
              <a:rPr lang="en-US" dirty="0" smtClean="0"/>
              <a:t>Some symbols derived from Latin names:</a:t>
            </a:r>
          </a:p>
          <a:p>
            <a:pPr marL="1248156" lvl="2" indent="-571500">
              <a:buAutoNum type="alphaLcPeriod"/>
            </a:pPr>
            <a:r>
              <a:rPr lang="en-US" sz="2800" dirty="0" smtClean="0"/>
              <a:t>Sodium  -  Na  -  </a:t>
            </a:r>
            <a:r>
              <a:rPr lang="en-US" sz="2800" dirty="0" err="1" smtClean="0"/>
              <a:t>Natrium</a:t>
            </a:r>
            <a:endParaRPr lang="en-US" sz="2800" dirty="0" smtClean="0"/>
          </a:p>
          <a:p>
            <a:pPr marL="1248156" lvl="2" indent="-571500">
              <a:buAutoNum type="alphaLcPeriod"/>
            </a:pPr>
            <a:r>
              <a:rPr lang="en-US" sz="2800" dirty="0" smtClean="0"/>
              <a:t>Iron  -  Fe  -  </a:t>
            </a:r>
            <a:r>
              <a:rPr lang="en-US" sz="2800" dirty="0" err="1" smtClean="0"/>
              <a:t>Ferium</a:t>
            </a:r>
            <a:r>
              <a:rPr lang="en-US" sz="2800" dirty="0" smtClean="0"/>
              <a:t>  (blacksmiths called </a:t>
            </a:r>
            <a:r>
              <a:rPr lang="en-US" sz="2800" dirty="0" err="1" smtClean="0"/>
              <a:t>farriers</a:t>
            </a:r>
            <a:r>
              <a:rPr lang="en-US" sz="2800" dirty="0" smtClean="0"/>
              <a:t>)</a:t>
            </a:r>
          </a:p>
          <a:p>
            <a:pPr marL="1248156" lvl="2" indent="-571500">
              <a:buAutoNum type="alphaLcPeriod"/>
            </a:pPr>
            <a:r>
              <a:rPr lang="en-US" sz="2800" dirty="0" smtClean="0"/>
              <a:t>Lead  -   </a:t>
            </a:r>
            <a:r>
              <a:rPr lang="en-US" sz="2800" dirty="0" err="1" smtClean="0"/>
              <a:t>Pb</a:t>
            </a:r>
            <a:r>
              <a:rPr lang="en-US" sz="2800" dirty="0" smtClean="0"/>
              <a:t>  -  </a:t>
            </a:r>
            <a:r>
              <a:rPr lang="en-US" sz="2800" dirty="0" err="1" smtClean="0"/>
              <a:t>Plumbum</a:t>
            </a:r>
            <a:r>
              <a:rPr lang="en-US" sz="2800" dirty="0" smtClean="0"/>
              <a:t> (derived by a plumber)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on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Number </a:t>
            </a:r>
          </a:p>
          <a:p>
            <a:pPr lvl="1"/>
            <a:r>
              <a:rPr lang="en-US" dirty="0" smtClean="0"/>
              <a:t>The number of protons in the nucleus</a:t>
            </a:r>
          </a:p>
          <a:p>
            <a:pPr lvl="1"/>
            <a:r>
              <a:rPr lang="en-US" dirty="0" smtClean="0"/>
              <a:t>Unique to each element</a:t>
            </a:r>
          </a:p>
          <a:p>
            <a:pPr lvl="1"/>
            <a:r>
              <a:rPr lang="en-US" dirty="0" smtClean="0"/>
              <a:t>Smaller # on periodic chart</a:t>
            </a:r>
          </a:p>
          <a:p>
            <a:pPr lvl="1"/>
            <a:r>
              <a:rPr lang="en-US" dirty="0" smtClean="0"/>
              <a:t>Protons and neutrons have a mass of 1 atomic mass unit</a:t>
            </a:r>
          </a:p>
          <a:p>
            <a:pPr lvl="1"/>
            <a:r>
              <a:rPr lang="en-US" dirty="0" smtClean="0"/>
              <a:t>Electrons are so small they are not counted in the mass of the atom</a:t>
            </a:r>
          </a:p>
          <a:p>
            <a:pPr lvl="1"/>
            <a:r>
              <a:rPr lang="en-US" dirty="0" smtClean="0"/>
              <a:t>Number of electrons equals number </a:t>
            </a:r>
            <a:r>
              <a:rPr lang="en-US" smtClean="0"/>
              <a:t>of protons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Number</a:t>
            </a:r>
            <a:endParaRPr lang="en-US" dirty="0"/>
          </a:p>
        </p:txBody>
      </p:sp>
      <p:pic>
        <p:nvPicPr>
          <p:cNvPr id="26626" name="Picture 2" descr="http://t0.gstatic.com/images?q=tbn:ANd9GcT_-OzQ2Aa1El3ZXpaupQWymyA-ydKXB_Cm-Z-diTuNiONx1CVH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3418727" cy="3328971"/>
          </a:xfrm>
          <a:prstGeom prst="rect">
            <a:avLst/>
          </a:prstGeom>
          <a:noFill/>
        </p:spPr>
      </p:pic>
      <p:pic>
        <p:nvPicPr>
          <p:cNvPr id="26628" name="Picture 4" descr="http://wikipremed.com/image_science_archive_68/020200_68/184400_Atomicnumber_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number </a:t>
            </a:r>
          </a:p>
          <a:p>
            <a:pPr lvl="1"/>
            <a:r>
              <a:rPr lang="en-US" dirty="0" smtClean="0"/>
              <a:t>Also referred to as atomic mass</a:t>
            </a:r>
          </a:p>
          <a:p>
            <a:pPr lvl="1"/>
            <a:r>
              <a:rPr lang="en-US" dirty="0" smtClean="0"/>
              <a:t>The number of protons and neutrons added together</a:t>
            </a:r>
          </a:p>
          <a:p>
            <a:pPr lvl="1"/>
            <a:r>
              <a:rPr lang="en-US" dirty="0" smtClean="0"/>
              <a:t>The number of neutrons in an atom can be calculated by subtracting the # of protons (atomic #) from the mass number</a:t>
            </a:r>
          </a:p>
          <a:p>
            <a:pPr lvl="1">
              <a:buNone/>
            </a:pPr>
            <a:r>
              <a:rPr lang="en-US" dirty="0" smtClean="0"/>
              <a:t>          </a:t>
            </a:r>
            <a:r>
              <a:rPr lang="en-US" sz="3200" b="1" dirty="0" smtClean="0"/>
              <a:t>mass #  -  atomic #  =  # of neutrons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 =  #protons and the Atomic number</a:t>
            </a:r>
          </a:p>
          <a:p>
            <a:endParaRPr lang="en-US" dirty="0"/>
          </a:p>
          <a:p>
            <a:r>
              <a:rPr lang="en-US" dirty="0" smtClean="0"/>
              <a:t>Protons = # electrons and the Atomic Number</a:t>
            </a:r>
          </a:p>
          <a:p>
            <a:endParaRPr lang="en-US" dirty="0"/>
          </a:p>
          <a:p>
            <a:r>
              <a:rPr lang="en-US" dirty="0" smtClean="0"/>
              <a:t>Neutrons = Mass # - # of Protons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2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67" t="14814" r="20833" b="11112"/>
          <a:stretch/>
        </p:blipFill>
        <p:spPr>
          <a:xfrm>
            <a:off x="609600" y="304800"/>
            <a:ext cx="7924800" cy="62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52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500" t="35185" r="20000" b="15926"/>
          <a:stretch/>
        </p:blipFill>
        <p:spPr>
          <a:xfrm>
            <a:off x="228600" y="2057400"/>
            <a:ext cx="8582891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500" t="63333" r="20833" b="23334"/>
          <a:stretch/>
        </p:blipFill>
        <p:spPr>
          <a:xfrm>
            <a:off x="290945" y="533400"/>
            <a:ext cx="8458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166" t="21771" r="20833" b="13284"/>
          <a:stretch/>
        </p:blipFill>
        <p:spPr>
          <a:xfrm>
            <a:off x="381000" y="762000"/>
            <a:ext cx="835429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matter is composed of atoms!</a:t>
            </a:r>
          </a:p>
          <a:p>
            <a:pPr marL="118872" indent="0">
              <a:buNone/>
            </a:pPr>
            <a:endParaRPr lang="en-US" sz="3600" dirty="0" smtClean="0"/>
          </a:p>
          <a:p>
            <a:r>
              <a:rPr lang="en-US" sz="3600" dirty="0" smtClean="0"/>
              <a:t>Atoms are the building blocks of matter.</a:t>
            </a:r>
          </a:p>
          <a:p>
            <a:pPr marL="118872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206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</a:t>
            </a:r>
            <a:endParaRPr lang="en-US" dirty="0"/>
          </a:p>
        </p:txBody>
      </p:sp>
      <p:pic>
        <p:nvPicPr>
          <p:cNvPr id="30722" name="Picture 2" descr="Ele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057400"/>
            <a:ext cx="4761019" cy="2362200"/>
          </a:xfrm>
          <a:prstGeom prst="rect">
            <a:avLst/>
          </a:prstGeom>
          <a:noFill/>
        </p:spPr>
      </p:pic>
      <p:pic>
        <p:nvPicPr>
          <p:cNvPr id="30724" name="Picture 4" descr="http://t2.gstatic.com/images?q=tbn:ANd9GcTumVKN1w2AQ7oSjPgU-FlMtEBDEfon4DTJdDeLHrLhYbScuv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415" y="2761280"/>
            <a:ext cx="3190385" cy="3410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Nucleus – the dense center of the atom that contains the protons and neutrons</a:t>
            </a:r>
          </a:p>
          <a:p>
            <a:endParaRPr lang="en-US" dirty="0" smtClean="0"/>
          </a:p>
          <a:p>
            <a:r>
              <a:rPr lang="en-US" dirty="0" smtClean="0"/>
              <a:t>Electron cloud – area around the nucleus where the electrons exist.</a:t>
            </a:r>
          </a:p>
          <a:p>
            <a:endParaRPr lang="en-US" dirty="0" smtClean="0"/>
          </a:p>
          <a:p>
            <a:r>
              <a:rPr lang="en-US" dirty="0" smtClean="0"/>
              <a:t>An atom is mostly empty space.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3 basic subatomic particles.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667000"/>
          <a:ext cx="8229600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endParaRPr lang="en-US" sz="3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ook Antiqua" pitchFamily="18" charset="0"/>
                        </a:rPr>
                        <a:t>electron</a:t>
                      </a:r>
                      <a:endParaRPr lang="en-US" sz="3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ook Antiqua" pitchFamily="18" charset="0"/>
                        </a:rPr>
                        <a:t>proton</a:t>
                      </a:r>
                      <a:endParaRPr lang="en-US" sz="3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ook Antiqua" pitchFamily="18" charset="0"/>
                        </a:rPr>
                        <a:t>neutron</a:t>
                      </a:r>
                      <a:endParaRPr lang="en-US" sz="32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ook Antiqua" pitchFamily="18" charset="0"/>
                        </a:rPr>
                        <a:t>Location</a:t>
                      </a:r>
                      <a:endParaRPr lang="en-US" sz="3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Electron cloud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nucleus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nucleus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ook Antiqua" pitchFamily="18" charset="0"/>
                        </a:rPr>
                        <a:t>Charge</a:t>
                      </a:r>
                      <a:endParaRPr lang="en-US" sz="3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Book Antiqua" pitchFamily="18" charset="0"/>
                        </a:rPr>
                        <a:t>-</a:t>
                      </a:r>
                      <a:endParaRPr lang="en-US" sz="5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Book Antiqua" pitchFamily="18" charset="0"/>
                        </a:rPr>
                        <a:t>+</a:t>
                      </a:r>
                      <a:endParaRPr lang="en-US" sz="5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neutral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Book Antiqua" pitchFamily="18" charset="0"/>
                        </a:rPr>
                        <a:t>Mass</a:t>
                      </a:r>
                      <a:endParaRPr lang="en-US" sz="3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0.0001 </a:t>
                      </a:r>
                      <a:r>
                        <a:rPr lang="en-US" sz="2400" dirty="0" err="1" smtClean="0">
                          <a:latin typeface="Book Antiqua" pitchFamily="18" charset="0"/>
                        </a:rPr>
                        <a:t>amu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1 </a:t>
                      </a:r>
                      <a:r>
                        <a:rPr lang="en-US" sz="2400" dirty="0" err="1" smtClean="0">
                          <a:latin typeface="Book Antiqua" pitchFamily="18" charset="0"/>
                        </a:rPr>
                        <a:t>amu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1 </a:t>
                      </a:r>
                      <a:r>
                        <a:rPr lang="en-US" sz="2400" dirty="0" err="1" smtClean="0">
                          <a:latin typeface="Book Antiqua" pitchFamily="18" charset="0"/>
                        </a:rPr>
                        <a:t>amu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Matter that is made up of only one kind of atom is known as an element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Elements:</a:t>
            </a:r>
          </a:p>
          <a:p>
            <a:pPr lvl="1"/>
            <a:r>
              <a:rPr lang="en-US" dirty="0" smtClean="0"/>
              <a:t>Pure substance – cannot be broken down into other substances</a:t>
            </a:r>
          </a:p>
          <a:p>
            <a:pPr lvl="1"/>
            <a:r>
              <a:rPr lang="en-US" dirty="0" smtClean="0"/>
              <a:t>Composed of only one kind of atom.</a:t>
            </a:r>
          </a:p>
          <a:p>
            <a:pPr lvl="2"/>
            <a:r>
              <a:rPr lang="en-US" dirty="0" smtClean="0"/>
              <a:t>Oxygen is only composed of oxygen atoms.</a:t>
            </a:r>
          </a:p>
          <a:p>
            <a:pPr lvl="1"/>
            <a:r>
              <a:rPr lang="en-US" dirty="0" smtClean="0"/>
              <a:t>92 different elements occur naturally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Elements of the Periodic Table</a:t>
            </a:r>
            <a:r>
              <a:rPr lang="en-US" dirty="0" smtClean="0"/>
              <a:t> – (Video)</a:t>
            </a:r>
            <a:endParaRPr lang="en-US" dirty="0"/>
          </a:p>
          <a:p>
            <a:pPr lvl="1"/>
            <a:endParaRPr lang="en-US" dirty="0"/>
          </a:p>
          <a:p>
            <a:pPr marL="768096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Mendeleev – discoverer of the periodic law and thus the periodic table.</a:t>
            </a:r>
          </a:p>
          <a:p>
            <a:r>
              <a:rPr lang="en-US" dirty="0"/>
              <a:t>He arranged the periodic table looking for trends or patterns.</a:t>
            </a:r>
          </a:p>
          <a:p>
            <a:r>
              <a:rPr lang="en-US" dirty="0"/>
              <a:t>Has been changed over time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Symbols, Formulas &amp;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Elements are the most basic level made up of all one type of atom.</a:t>
            </a:r>
          </a:p>
          <a:p>
            <a:pPr lvl="2"/>
            <a:r>
              <a:rPr lang="en-US" sz="4000" dirty="0" smtClean="0"/>
              <a:t>Identified by chemical symbol</a:t>
            </a:r>
          </a:p>
          <a:p>
            <a:pPr lvl="2"/>
            <a:r>
              <a:rPr lang="en-US" sz="4000" dirty="0" smtClean="0"/>
              <a:t>Organized on the Periodic Table of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403</TotalTime>
  <Words>431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Corbel</vt:lpstr>
      <vt:lpstr>Wingdings</vt:lpstr>
      <vt:lpstr>Wingdings 2</vt:lpstr>
      <vt:lpstr>Wingdings 3</vt:lpstr>
      <vt:lpstr>Module</vt:lpstr>
      <vt:lpstr>Chemistry in Biology (2.1)</vt:lpstr>
      <vt:lpstr>MATTER</vt:lpstr>
      <vt:lpstr>Atom</vt:lpstr>
      <vt:lpstr>Parts of Atom</vt:lpstr>
      <vt:lpstr>Structure of Atoms</vt:lpstr>
      <vt:lpstr>PowerPoint Presentation</vt:lpstr>
      <vt:lpstr>Elements</vt:lpstr>
      <vt:lpstr>Intro to Periodic Table</vt:lpstr>
      <vt:lpstr>Symbols, Formulas &amp; Equations</vt:lpstr>
      <vt:lpstr>Intro to Periodic Table</vt:lpstr>
      <vt:lpstr>Intro to Periodic Table</vt:lpstr>
      <vt:lpstr>Symbols</vt:lpstr>
      <vt:lpstr>Elements on the Periodic Table</vt:lpstr>
      <vt:lpstr>Atomic Number</vt:lpstr>
      <vt:lpstr>Mass Number</vt:lpstr>
      <vt:lpstr>Elemental Information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Particulate View of Matter</dc:title>
  <dc:creator>lisa kannegieter</dc:creator>
  <cp:lastModifiedBy>Lisa Bahe</cp:lastModifiedBy>
  <cp:revision>39</cp:revision>
  <dcterms:created xsi:type="dcterms:W3CDTF">2010-10-01T03:23:01Z</dcterms:created>
  <dcterms:modified xsi:type="dcterms:W3CDTF">2019-09-12T12:52:45Z</dcterms:modified>
</cp:coreProperties>
</file>