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40"/>
  </p:notesMasterIdLst>
  <p:handoutMasterIdLst>
    <p:handoutMasterId r:id="rId41"/>
  </p:handoutMasterIdLst>
  <p:sldIdLst>
    <p:sldId id="377" r:id="rId2"/>
    <p:sldId id="387" r:id="rId3"/>
    <p:sldId id="388" r:id="rId4"/>
    <p:sldId id="263" r:id="rId5"/>
    <p:sldId id="322" r:id="rId6"/>
    <p:sldId id="390" r:id="rId7"/>
    <p:sldId id="391" r:id="rId8"/>
    <p:sldId id="323" r:id="rId9"/>
    <p:sldId id="317" r:id="rId10"/>
    <p:sldId id="321" r:id="rId11"/>
    <p:sldId id="324" r:id="rId12"/>
    <p:sldId id="336" r:id="rId13"/>
    <p:sldId id="327" r:id="rId14"/>
    <p:sldId id="393" r:id="rId15"/>
    <p:sldId id="314" r:id="rId16"/>
    <p:sldId id="329" r:id="rId17"/>
    <p:sldId id="330" r:id="rId18"/>
    <p:sldId id="331" r:id="rId19"/>
    <p:sldId id="332" r:id="rId20"/>
    <p:sldId id="334" r:id="rId21"/>
    <p:sldId id="319" r:id="rId22"/>
    <p:sldId id="398" r:id="rId23"/>
    <p:sldId id="397" r:id="rId24"/>
    <p:sldId id="399" r:id="rId25"/>
    <p:sldId id="366" r:id="rId26"/>
    <p:sldId id="400" r:id="rId27"/>
    <p:sldId id="401" r:id="rId28"/>
    <p:sldId id="402" r:id="rId29"/>
    <p:sldId id="403" r:id="rId30"/>
    <p:sldId id="337" r:id="rId31"/>
    <p:sldId id="341" r:id="rId32"/>
    <p:sldId id="405" r:id="rId33"/>
    <p:sldId id="344" r:id="rId34"/>
    <p:sldId id="345" r:id="rId35"/>
    <p:sldId id="347" r:id="rId36"/>
    <p:sldId id="348" r:id="rId37"/>
    <p:sldId id="386" r:id="rId38"/>
    <p:sldId id="436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CAE"/>
    <a:srgbClr val="1405D9"/>
    <a:srgbClr val="B00000"/>
    <a:srgbClr val="B90000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2555" autoAdjust="0"/>
  </p:normalViewPr>
  <p:slideViewPr>
    <p:cSldViewPr snapToGrid="0" snapToObjects="1">
      <p:cViewPr varScale="1">
        <p:scale>
          <a:sx n="65" d="100"/>
          <a:sy n="65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FDAA-18C8-4297-9E29-2D5EC1C4105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9B8A8-C386-485D-87C3-9023FA2C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F228C-3964-4314-8000-9E36AE501E0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CD6778-5BAC-47C1-98C0-48072A6C0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33F5686-0F1C-4485-AEDF-E32BC4C8D4CC}" type="slidenum">
              <a:rPr lang="en-GB" altLang="en-US">
                <a:latin typeface="Arial" panose="020B0604020202020204" pitchFamily="34" charset="0"/>
              </a:rPr>
              <a:pPr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46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F6EC076-C03E-4990-98FB-BE3BA9ED7989}" type="slidenum">
              <a:rPr lang="en-GB" altLang="en-US">
                <a:latin typeface="Arial" panose="020B0604020202020204" pitchFamily="34" charset="0"/>
              </a:rPr>
              <a:pPr/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999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6778-5BAC-47C1-98C0-48072A6C01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245A3A6-FA14-4A59-82D8-C5A277744AF8}" type="slidenum">
              <a:rPr lang="en-US" altLang="en-US" sz="1200">
                <a:latin typeface="Times" panose="02020603050405020304" pitchFamily="18" charset="0"/>
              </a:rPr>
              <a:pPr algn="r"/>
              <a:t>31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2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A C G </a:t>
            </a:r>
            <a:r>
              <a:rPr lang="en-US" dirty="0" err="1" smtClean="0"/>
              <a:t>G</a:t>
            </a:r>
            <a:r>
              <a:rPr lang="en-US" dirty="0" smtClean="0"/>
              <a:t> T A G C</a:t>
            </a:r>
          </a:p>
          <a:p>
            <a:r>
              <a:rPr lang="en-US" dirty="0" smtClean="0"/>
              <a:t>A T G C </a:t>
            </a:r>
            <a:r>
              <a:rPr lang="en-US" dirty="0" err="1" smtClean="0"/>
              <a:t>C</a:t>
            </a:r>
            <a:r>
              <a:rPr lang="en-US" dirty="0" smtClean="0"/>
              <a:t> A T C 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6778-5BAC-47C1-98C0-48072A6C01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1D31E0C-B304-4B9A-BF1F-D0270597E8AB}" type="slidenum">
              <a:rPr lang="en-GB" altLang="en-US">
                <a:latin typeface="Arial" panose="020B0604020202020204" pitchFamily="34" charset="0"/>
              </a:rPr>
              <a:pPr/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707917"/>
            <a:ext cx="5139338" cy="4460981"/>
          </a:xfrm>
          <a:noFill/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895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yQz8jWAl7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1CRrtkWwu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5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Molecular Genetics and Biotechnology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DNA: The Genetic Material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633855" cy="508674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Structure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Eukaryotes 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in individual chromosomes</a:t>
            </a:r>
          </a:p>
          <a:p>
            <a:pPr lvl="2">
              <a:spcAft>
                <a:spcPts val="12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rokaryotes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in Cytoplasm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DNA: The Genetic Material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23455"/>
            <a:ext cx="7633855" cy="55372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Structure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fit into a cell, DNA coils around a group of beadlike proteins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roup together into chromatin fibers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upercoil to form a chromosome.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h 12 i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" y="1374571"/>
            <a:ext cx="8500612" cy="36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74182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DNA and RNA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1" y="1801091"/>
            <a:ext cx="7404653" cy="42949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material of living organisms is either DNA or RNA.</a:t>
            </a:r>
          </a:p>
          <a:p>
            <a:pPr lvl="2">
              <a:defRPr/>
            </a:pPr>
            <a:r>
              <a:rPr lang="en-GB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Deoxyribonucleic acid</a:t>
            </a:r>
          </a:p>
          <a:p>
            <a:pPr lvl="4">
              <a:defRPr/>
            </a:pPr>
            <a:r>
              <a:rPr lang="en-GB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Strand</a:t>
            </a:r>
          </a:p>
          <a:p>
            <a:pPr lvl="2">
              <a:defRPr/>
            </a:pPr>
            <a:r>
              <a:rPr lang="en-GB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Ribonucleic acid</a:t>
            </a:r>
          </a:p>
          <a:p>
            <a:pPr lvl="4">
              <a:defRPr/>
            </a:pPr>
            <a:r>
              <a:rPr lang="en-GB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Strand</a:t>
            </a:r>
          </a:p>
          <a:p>
            <a:pPr>
              <a:defRPr/>
            </a:pPr>
            <a:r>
              <a:rPr lang="en-GB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are lengths of DNA that code for particular proteins.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7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42" t="38247" r="26680" b="10133"/>
          <a:stretch/>
        </p:blipFill>
        <p:spPr>
          <a:xfrm>
            <a:off x="194054" y="480797"/>
            <a:ext cx="8730918" cy="53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26473"/>
            <a:ext cx="7809345" cy="3900747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Nucleotides are the subunits of nucleic acids, and consist of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5-carbon sugar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group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Nitrogenous base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8"/>
          <a:stretch/>
        </p:blipFill>
        <p:spPr bwMode="auto">
          <a:xfrm>
            <a:off x="4608137" y="2234783"/>
            <a:ext cx="3330517" cy="42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26473"/>
            <a:ext cx="7809345" cy="390074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Pentose Sugar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carbon sugar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– deoxyribose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- ribose</a:t>
            </a:r>
          </a:p>
          <a:p>
            <a:pPr marL="0" indent="0">
              <a:spcAft>
                <a:spcPts val="3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8"/>
          <a:stretch/>
        </p:blipFill>
        <p:spPr bwMode="auto">
          <a:xfrm>
            <a:off x="4608137" y="1098711"/>
            <a:ext cx="3330517" cy="42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1163"/>
            <a:ext cx="4031673" cy="562494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Group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the sugar of one nucleotide onto the phosphate of the next nucleotide to make a polynucleotide.</a:t>
            </a:r>
          </a:p>
          <a:p>
            <a:pPr marL="0" indent="0">
              <a:spcAft>
                <a:spcPts val="3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8"/>
          <a:stretch/>
        </p:blipFill>
        <p:spPr bwMode="auto">
          <a:xfrm>
            <a:off x="4608137" y="1098711"/>
            <a:ext cx="3330517" cy="42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74073"/>
            <a:ext cx="4537075" cy="6214881"/>
          </a:xfrm>
        </p:spPr>
        <p:txBody>
          <a:bodyPr>
            <a:normAutofit/>
          </a:bodyPr>
          <a:lstStyle/>
          <a:p>
            <a:pPr marL="34290" indent="0">
              <a:lnSpc>
                <a:spcPct val="80000"/>
              </a:lnSpc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GB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eaLnBrk="1" hangingPunct="1">
              <a:lnSpc>
                <a:spcPct val="80000"/>
              </a:lnSpc>
              <a:buNone/>
              <a:defRPr/>
            </a:pPr>
            <a:r>
              <a:rPr lang="en-GB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Nitrogenous bases -</a:t>
            </a:r>
            <a:endParaRPr lang="en-GB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DNA the four bases are: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Guanine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RNA the four bases are: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Uracil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Guanine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0709" y="623455"/>
            <a:ext cx="3566160" cy="54573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8"/>
          <a:stretch/>
        </p:blipFill>
        <p:spPr bwMode="auto">
          <a:xfrm>
            <a:off x="4571999" y="987875"/>
            <a:ext cx="4346033" cy="54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Nucleotide bases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77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kinds: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Purine bases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rimidine bases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</a:p>
        </p:txBody>
      </p:sp>
      <p:pic>
        <p:nvPicPr>
          <p:cNvPr id="7172" name="Picture 9" descr="u4fg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68" y="2071727"/>
            <a:ext cx="5102225" cy="42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DNA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894" t="54593" r="34725" b="11024"/>
          <a:stretch/>
        </p:blipFill>
        <p:spPr>
          <a:xfrm>
            <a:off x="3013017" y="2202873"/>
            <a:ext cx="5250873" cy="39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609600"/>
            <a:ext cx="7778981" cy="66501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DNA: Complimentary base 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399309"/>
            <a:ext cx="8271164" cy="509847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 pairs with Thymine</a:t>
            </a:r>
          </a:p>
          <a:p>
            <a:pPr marL="205740" lvl="1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=  T</a:t>
            </a:r>
          </a:p>
          <a:p>
            <a:pPr marL="20574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205740" lvl="1" indent="0">
              <a:buNone/>
            </a:pP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Bond Type = </a:t>
            </a:r>
          </a:p>
          <a:p>
            <a:pPr marL="205740" lvl="1" indent="0">
              <a:buNone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double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Cytosine pairs with Guanine</a:t>
            </a:r>
          </a:p>
          <a:p>
            <a:pPr marL="34290" indent="0">
              <a:buNone/>
            </a:pP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=  G</a:t>
            </a:r>
          </a:p>
          <a:p>
            <a:pPr marL="3429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Type = </a:t>
            </a:r>
          </a:p>
          <a:p>
            <a:pPr marL="34290" indent="0">
              <a:buNone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triple</a:t>
            </a:r>
          </a:p>
        </p:txBody>
      </p:sp>
      <p:pic>
        <p:nvPicPr>
          <p:cNvPr id="4" name="Picture 4" descr="struc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3" y="1171533"/>
            <a:ext cx="2895600" cy="49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18160"/>
            <a:ext cx="8091055" cy="505136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often is compared to a twisted ladder.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Rails of the ladder are represented by the alternating deoxyribose and phosphate.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pairs of bases (cytosine-guanine or thymine-adenine) form the steps.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36" y="3735537"/>
            <a:ext cx="3133288" cy="26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Helix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3" t="31263" r="30043" b="11263"/>
          <a:stretch/>
        </p:blipFill>
        <p:spPr>
          <a:xfrm>
            <a:off x="1595792" y="1589650"/>
            <a:ext cx="6141440" cy="49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998" t="28798" r="25781" b="10913"/>
          <a:stretch/>
        </p:blipFill>
        <p:spPr>
          <a:xfrm>
            <a:off x="281352" y="411479"/>
            <a:ext cx="8420625" cy="59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05" t="26009" r="26213" b="12644"/>
          <a:stretch/>
        </p:blipFill>
        <p:spPr>
          <a:xfrm>
            <a:off x="661181" y="436097"/>
            <a:ext cx="8012499" cy="57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DNA STRUCTURE VIDEO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85" t="28128" r="26126" b="17881"/>
          <a:stretch/>
        </p:blipFill>
        <p:spPr>
          <a:xfrm>
            <a:off x="377269" y="609600"/>
            <a:ext cx="8285147" cy="52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08" t="27932" r="27187" b="11299"/>
          <a:stretch/>
        </p:blipFill>
        <p:spPr>
          <a:xfrm>
            <a:off x="730641" y="407962"/>
            <a:ext cx="7991328" cy="62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11" t="41202" r="28268" b="28798"/>
          <a:stretch/>
        </p:blipFill>
        <p:spPr>
          <a:xfrm>
            <a:off x="298711" y="1882139"/>
            <a:ext cx="8490683" cy="3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30834" r="25786" b="10691"/>
          <a:stretch/>
        </p:blipFill>
        <p:spPr>
          <a:xfrm>
            <a:off x="450165" y="482989"/>
            <a:ext cx="8131126" cy="55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42" t="25663" r="25828" b="10133"/>
          <a:stretch/>
        </p:blipFill>
        <p:spPr>
          <a:xfrm>
            <a:off x="623454" y="401782"/>
            <a:ext cx="7966364" cy="59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>
            <a:off x="4263563" y="966354"/>
            <a:ext cx="4689475" cy="5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0" b="12715"/>
          <a:stretch>
            <a:fillRect/>
          </a:stretch>
        </p:blipFill>
        <p:spPr bwMode="auto">
          <a:xfrm>
            <a:off x="1004743" y="2175668"/>
            <a:ext cx="2401887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36" y="221673"/>
            <a:ext cx="8000654" cy="8451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Replication (in nucleus)</a:t>
            </a:r>
          </a:p>
        </p:txBody>
      </p:sp>
      <p:sp>
        <p:nvSpPr>
          <p:cNvPr id="276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6418" y="1066800"/>
            <a:ext cx="5257800" cy="1411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bases allows DNA to be easily copied</a:t>
            </a:r>
          </a:p>
        </p:txBody>
      </p:sp>
      <p:sp>
        <p:nvSpPr>
          <p:cNvPr id="441355" name="AutoShape 11"/>
          <p:cNvSpPr>
            <a:spLocks noChangeArrowheads="1"/>
          </p:cNvSpPr>
          <p:nvPr/>
        </p:nvSpPr>
        <p:spPr bwMode="auto">
          <a:xfrm>
            <a:off x="3505200" y="3429000"/>
            <a:ext cx="1371600" cy="838200"/>
          </a:xfrm>
          <a:custGeom>
            <a:avLst/>
            <a:gdLst>
              <a:gd name="T0" fmla="*/ 65322450 w 21600"/>
              <a:gd name="T1" fmla="*/ 0 h 21600"/>
              <a:gd name="T2" fmla="*/ 0 w 21600"/>
              <a:gd name="T3" fmla="*/ 16263408 h 21600"/>
              <a:gd name="T4" fmla="*/ 65322450 w 21600"/>
              <a:gd name="T5" fmla="*/ 32526817 h 21600"/>
              <a:gd name="T6" fmla="*/ 87096600 w 21600"/>
              <a:gd name="T7" fmla="*/ 162634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AutoShape 1027"/>
          <p:cNvSpPr>
            <a:spLocks noChangeArrowheads="1"/>
          </p:cNvSpPr>
          <p:nvPr/>
        </p:nvSpPr>
        <p:spPr bwMode="auto">
          <a:xfrm>
            <a:off x="1231352" y="4393150"/>
            <a:ext cx="2225541" cy="1472678"/>
          </a:xfrm>
          <a:custGeom>
            <a:avLst/>
            <a:gdLst>
              <a:gd name="T0" fmla="*/ 146370675 w 21600"/>
              <a:gd name="T1" fmla="*/ 0 h 21600"/>
              <a:gd name="T2" fmla="*/ 42867644 w 21600"/>
              <a:gd name="T3" fmla="*/ 17359651 h 21600"/>
              <a:gd name="T4" fmla="*/ 0 w 21600"/>
              <a:gd name="T5" fmla="*/ 59274075 h 21600"/>
              <a:gd name="T6" fmla="*/ 42867644 w 21600"/>
              <a:gd name="T7" fmla="*/ 101188573 h 21600"/>
              <a:gd name="T8" fmla="*/ 146370675 w 21600"/>
              <a:gd name="T9" fmla="*/ 118548150 h 21600"/>
              <a:gd name="T10" fmla="*/ 249873707 w 21600"/>
              <a:gd name="T11" fmla="*/ 101188573 h 21600"/>
              <a:gd name="T12" fmla="*/ 292741350 w 21600"/>
              <a:gd name="T13" fmla="*/ 59274075 h 21600"/>
              <a:gd name="T14" fmla="*/ 249873707 w 21600"/>
              <a:gd name="T15" fmla="*/ 17359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DNA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Polymerase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468813" y="243879"/>
            <a:ext cx="4134860" cy="112772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Copying DNA</a:t>
            </a:r>
          </a:p>
        </p:txBody>
      </p:sp>
      <p:pic>
        <p:nvPicPr>
          <p:cNvPr id="34821" name="Picture 1029" descr="DNA Replication for PP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5" y="243879"/>
            <a:ext cx="1999898" cy="58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2" name="Picture 1030" descr="base1P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47" y="5332575"/>
            <a:ext cx="1984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3" name="Picture 1031" descr="baseA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07" y="4190023"/>
            <a:ext cx="1968970" cy="13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4" name="Picture 1032" descr="baseC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95874"/>
            <a:ext cx="1985252" cy="13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5" name="Picture 1033" descr="baseTP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19" y="1871840"/>
            <a:ext cx="2037232" cy="13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9" name="Rectangle 103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352925" y="1371600"/>
            <a:ext cx="4791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Build daughter DNA strand</a:t>
            </a:r>
          </a:p>
          <a:p>
            <a:pPr lvl="1" eaLnBrk="1" hangingPunct="1"/>
            <a:r>
              <a:rPr lang="en-US" altLang="en-US" dirty="0"/>
              <a:t>use original parent strand as “template” </a:t>
            </a:r>
          </a:p>
          <a:p>
            <a:pPr lvl="1" eaLnBrk="1" hangingPunct="1"/>
            <a:r>
              <a:rPr lang="en-US" altLang="en-US" dirty="0"/>
              <a:t>add new matching bases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</a:rPr>
              <a:t>synthesis enzyme = </a:t>
            </a:r>
            <a:br>
              <a:rPr lang="en-US" altLang="en-US" u="sng" dirty="0">
                <a:solidFill>
                  <a:srgbClr val="CC0000"/>
                </a:solidFill>
              </a:rPr>
            </a:br>
            <a:r>
              <a:rPr lang="en-US" altLang="en-US" u="sng" dirty="0">
                <a:solidFill>
                  <a:srgbClr val="CC0000"/>
                </a:solidFill>
              </a:rPr>
              <a:t>DNA polymerase</a:t>
            </a:r>
          </a:p>
        </p:txBody>
      </p:sp>
      <p:pic>
        <p:nvPicPr>
          <p:cNvPr id="475150" name="Picture 1038" descr="baseC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16" y="656017"/>
            <a:ext cx="2004435" cy="137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5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5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animBg="1" autoUpdateAnimBg="0"/>
      <p:bldP spid="47514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643" t="27725" r="27570" b="39417"/>
          <a:stretch/>
        </p:blipFill>
        <p:spPr>
          <a:xfrm>
            <a:off x="1097280" y="337623"/>
            <a:ext cx="6865034" cy="283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706" t="71496" r="26507" b="14597"/>
          <a:stretch/>
        </p:blipFill>
        <p:spPr>
          <a:xfrm>
            <a:off x="1273125" y="4989791"/>
            <a:ext cx="7139626" cy="12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510" y="518161"/>
            <a:ext cx="8787865" cy="420624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DNA Replication </a:t>
            </a:r>
          </a:p>
          <a:p>
            <a:pPr>
              <a:spcAft>
                <a:spcPts val="3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Eukaryotes and Prokaryotes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DNA unwinds in multiple areas as DNA is replicated.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prokaryotes, the circular DNA strand is opened at one origin of replication.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83" y="4186659"/>
            <a:ext cx="4093163" cy="217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332509"/>
            <a:ext cx="8638309" cy="149629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Replication of DNA and Chromosomes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1" y="1946563"/>
            <a:ext cx="7404653" cy="4038600"/>
          </a:xfrm>
        </p:spPr>
        <p:txBody>
          <a:bodyPr/>
          <a:lstStyle/>
          <a:p>
            <a:pPr marL="3429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of DNA replication:</a:t>
            </a:r>
            <a:b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3,000 nucleotides/min in human </a:t>
            </a:r>
            <a:b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30,000 nucleotides/min in </a:t>
            </a:r>
            <a:r>
              <a:rPr lang="en-US" alt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of DNA replication: </a:t>
            </a:r>
            <a:b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Very precise (1 error/1,000,000,000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776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9782" y="5624945"/>
            <a:ext cx="21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8"/>
          <a:stretch/>
        </p:blipFill>
        <p:spPr bwMode="auto">
          <a:xfrm>
            <a:off x="230171" y="637308"/>
            <a:ext cx="8613701" cy="397625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332509"/>
            <a:ext cx="8534400" cy="16334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your answer to the following question on the diagram below which represents a portion of a double-stranded DNA molecule and on your knowledge of biology.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4141" r="26294" b="15396"/>
          <a:stretch/>
        </p:blipFill>
        <p:spPr bwMode="auto">
          <a:xfrm>
            <a:off x="2590801" y="1605742"/>
            <a:ext cx="3683378" cy="285495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836" y="44607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sequence of strand II is most likely: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C-A-C-T-G-G		      	          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G-T-G-U-C-C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G-G-T-C-A-C					     4.  G-T-G-A-C-C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890" y="58246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6640" cy="6511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1" y="1440873"/>
            <a:ext cx="7404653" cy="46551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your paper, complete the missing DNA strand by adding the complementary bases.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 C G T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C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 C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 G C A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G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A G</a:t>
            </a:r>
          </a:p>
          <a:p>
            <a:pPr eaLnBrk="1" hangingPunct="1"/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eaLnBrk="1" hangingPunct="1">
              <a:buNone/>
            </a:pPr>
            <a:endParaRPr lang="en-US" altLang="en-US" sz="2400" b="1" dirty="0" smtClean="0"/>
          </a:p>
          <a:p>
            <a:pPr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639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YUMMY GUMMY DNA</a:t>
            </a:r>
          </a:p>
          <a:p>
            <a:pPr marL="3429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3429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Your DNA and Eat It Too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7727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the Genetic Material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rediscovery of Mendel’s work, scientist began to look for the molecule involved in inheritance.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years, scientists struggled to determine if DNA or protein was the source of genetic information.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37309"/>
            <a:ext cx="8229600" cy="5250873"/>
          </a:xfrm>
          <a:prstGeom prst="rect">
            <a:avLst/>
          </a:prstGeom>
        </p:spPr>
        <p:txBody>
          <a:bodyPr vert="horz" lIns="0" tIns="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the Genetic Material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Miescher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1860’s</a:t>
            </a:r>
          </a:p>
          <a:p>
            <a:pPr>
              <a:spcAft>
                <a:spcPts val="3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Griffith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major experiment searching for the genetic material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transformation between two forms of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40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67" t="31345" r="26574" b="12974"/>
          <a:stretch/>
        </p:blipFill>
        <p:spPr>
          <a:xfrm>
            <a:off x="374071" y="554181"/>
            <a:ext cx="8312726" cy="55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28" t="30777" r="27106" b="9565"/>
          <a:stretch/>
        </p:blipFill>
        <p:spPr>
          <a:xfrm>
            <a:off x="484908" y="443346"/>
            <a:ext cx="8242709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692726"/>
            <a:ext cx="3469381" cy="55141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Watson (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L) and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Crick (R), and the model they built of the structure of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5" descr="aWatson%26C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81" y="1405511"/>
            <a:ext cx="504031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3236" y="623455"/>
            <a:ext cx="3847117" cy="573670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Structure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helix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 techniques indicated that DNA was a double helix, or a twisted ladder shape.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ormed by two strands of nucleotides twisted around each other.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5" descr="DNAX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01" y="1287318"/>
            <a:ext cx="43211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14142</TotalTime>
  <Words>608</Words>
  <Application>Microsoft Office PowerPoint</Application>
  <PresentationFormat>On-screen Show (4:3)</PresentationFormat>
  <Paragraphs>157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Comic Sans MS</vt:lpstr>
      <vt:lpstr>Corbel</vt:lpstr>
      <vt:lpstr>Helvetica</vt:lpstr>
      <vt:lpstr>Helvetica Light</vt:lpstr>
      <vt:lpstr>Times</vt:lpstr>
      <vt:lpstr>Times New Roman</vt:lpstr>
      <vt:lpstr>Wingdings</vt:lpstr>
      <vt:lpstr>Basis</vt:lpstr>
      <vt:lpstr>Molecular Genetics and Biotechnology </vt:lpstr>
      <vt:lpstr>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structure of DNA and 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Nucleotide bases</vt:lpstr>
      <vt:lpstr>DNA: Complimentary base pairing</vt:lpstr>
      <vt:lpstr>PowerPoint Presentation</vt:lpstr>
      <vt:lpstr>The Double Helix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Replication (in nucleus)</vt:lpstr>
      <vt:lpstr>Copying DNA</vt:lpstr>
      <vt:lpstr>PowerPoint Presentation</vt:lpstr>
      <vt:lpstr>PowerPoint Presentation</vt:lpstr>
      <vt:lpstr>Replication of DNA and Chromosomes</vt:lpstr>
      <vt:lpstr>PowerPoint Presentation</vt:lpstr>
      <vt:lpstr>Base your answer to the following question on the diagram below which represents a portion of a double-stranded DNA molecule and on your knowledge of biology.</vt:lpstr>
      <vt:lpstr>Practice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Lisa Bahe</cp:lastModifiedBy>
  <cp:revision>192</cp:revision>
  <cp:lastPrinted>2018-01-19T18:01:49Z</cp:lastPrinted>
  <dcterms:created xsi:type="dcterms:W3CDTF">2013-07-09T14:24:31Z</dcterms:created>
  <dcterms:modified xsi:type="dcterms:W3CDTF">2020-02-25T14:01:09Z</dcterms:modified>
</cp:coreProperties>
</file>