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57"/>
  </p:notesMasterIdLst>
  <p:handoutMasterIdLst>
    <p:handoutMasterId r:id="rId58"/>
  </p:handoutMasterIdLst>
  <p:sldIdLst>
    <p:sldId id="350" r:id="rId2"/>
    <p:sldId id="406" r:id="rId3"/>
    <p:sldId id="349" r:id="rId4"/>
    <p:sldId id="346" r:id="rId5"/>
    <p:sldId id="381" r:id="rId6"/>
    <p:sldId id="351" r:id="rId7"/>
    <p:sldId id="407" r:id="rId8"/>
    <p:sldId id="408" r:id="rId9"/>
    <p:sldId id="352" r:id="rId10"/>
    <p:sldId id="353" r:id="rId11"/>
    <p:sldId id="363" r:id="rId12"/>
    <p:sldId id="409" r:id="rId13"/>
    <p:sldId id="382" r:id="rId14"/>
    <p:sldId id="354" r:id="rId15"/>
    <p:sldId id="410" r:id="rId16"/>
    <p:sldId id="383" r:id="rId17"/>
    <p:sldId id="384" r:id="rId18"/>
    <p:sldId id="412" r:id="rId19"/>
    <p:sldId id="411" r:id="rId20"/>
    <p:sldId id="413" r:id="rId21"/>
    <p:sldId id="414" r:id="rId22"/>
    <p:sldId id="415" r:id="rId23"/>
    <p:sldId id="416" r:id="rId24"/>
    <p:sldId id="385" r:id="rId25"/>
    <p:sldId id="367" r:id="rId26"/>
    <p:sldId id="359" r:id="rId27"/>
    <p:sldId id="362" r:id="rId28"/>
    <p:sldId id="417" r:id="rId29"/>
    <p:sldId id="418" r:id="rId30"/>
    <p:sldId id="419" r:id="rId31"/>
    <p:sldId id="421" r:id="rId32"/>
    <p:sldId id="422" r:id="rId33"/>
    <p:sldId id="420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365" r:id="rId47"/>
    <p:sldId id="364" r:id="rId48"/>
    <p:sldId id="370" r:id="rId49"/>
    <p:sldId id="371" r:id="rId50"/>
    <p:sldId id="375" r:id="rId51"/>
    <p:sldId id="372" r:id="rId52"/>
    <p:sldId id="373" r:id="rId53"/>
    <p:sldId id="368" r:id="rId54"/>
    <p:sldId id="374" r:id="rId55"/>
    <p:sldId id="376" r:id="rId5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5D9"/>
    <a:srgbClr val="E80CAE"/>
    <a:srgbClr val="B00000"/>
    <a:srgbClr val="B90000"/>
    <a:srgbClr val="9CCB0D"/>
    <a:srgbClr val="A6D70E"/>
    <a:srgbClr val="8DD705"/>
    <a:srgbClr val="86CB07"/>
    <a:srgbClr val="73BF08"/>
    <a:srgbClr val="6DB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2727" autoAdjust="0"/>
  </p:normalViewPr>
  <p:slideViewPr>
    <p:cSldViewPr snapToGrid="0" snapToObjects="1">
      <p:cViewPr varScale="1">
        <p:scale>
          <a:sx n="65" d="100"/>
          <a:sy n="65" d="100"/>
        </p:scale>
        <p:origin x="13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EFDAA-18C8-4297-9E29-2D5EC1C4105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9B8A8-C386-485D-87C3-9023FA2C5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7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AF228C-3964-4314-8000-9E36AE501E0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CD6778-5BAC-47C1-98C0-48072A6C0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D6778-5BAC-47C1-98C0-48072A6C01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0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6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3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4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19613-C78F-4611-8404-6F207A304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6458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69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3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9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1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7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1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0Elo-zX1k8M&amp;feature=youtu.be&amp;list=PL-oHsF9NEKB-ISZhXJd0k1pgciFUe2iMp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G7uCskUOr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9_LxQmW0mw&amp;feature=youtu.b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ieZ3pk9YVo&amp;feature=youtu.be&amp;list=PL-oHsF9NEKB-ISZhXJd0k1pgciFUe2iMp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3b9ArupXZg&amp;feature=youtu.be&amp;list=PL-oHsF9NEKB-ISZhXJd0k1pgciFUe2iM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DNA, RNA &amp; Protein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12: 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5" y="806652"/>
            <a:ext cx="8482284" cy="492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4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609600"/>
            <a:ext cx="7406640" cy="6511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345" y="1163783"/>
            <a:ext cx="8285019" cy="5375562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the complementary RNA strand for the single strand of DNA below:</a:t>
            </a:r>
          </a:p>
          <a:p>
            <a:pPr eaLnBrk="1" hangingPunct="1"/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C A T C A C G T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 U A G U G C A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 smtClean="0"/>
          </a:p>
          <a:p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the complementary RNA strand for the single strand of DNA below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A  C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  A  G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  A  G  C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  C  G  T  A  T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U  G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 U  C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U  C  G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  G  C  A  U  A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 smtClean="0"/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 smtClean="0"/>
          </a:p>
          <a:p>
            <a:pPr eaLnBrk="1" hangingPunct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136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6052" t="29636" r="26545" b="12655"/>
          <a:stretch/>
        </p:blipFill>
        <p:spPr>
          <a:xfrm>
            <a:off x="422029" y="576776"/>
            <a:ext cx="8219438" cy="56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the genetic code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genetic code is responsible for building all the proteins in the body using 20 different amino acids.</a:t>
            </a:r>
          </a:p>
          <a:p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3 letter words can you make from the letters A,T,G and C?</a:t>
            </a:r>
          </a:p>
          <a:p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64</a:t>
            </a:r>
          </a:p>
          <a:p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8602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/>
      <p:bldP spid="450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76275"/>
            <a:ext cx="4150938" cy="5793798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Code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Scientists hypothesized that the instructions from protein synthesis were encoded in DNA.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during the 1960s demonstrated that the DNA code was a three-base code.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three-base code in DNA or mRNA is called a codon.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Helvetica"/>
              <a:cs typeface="Helvetica"/>
            </a:endParaRPr>
          </a:p>
          <a:p>
            <a:endParaRPr lang="en-US" sz="1600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DNA, RNA, and Protein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11" y="676275"/>
            <a:ext cx="37719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14" t="28125" r="25564" b="13798"/>
          <a:stretch/>
        </p:blipFill>
        <p:spPr>
          <a:xfrm>
            <a:off x="239150" y="576776"/>
            <a:ext cx="8538718" cy="57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609600"/>
            <a:ext cx="7406640" cy="685800"/>
          </a:xfrm>
        </p:spPr>
        <p:txBody>
          <a:bodyPr>
            <a:noAutofit/>
          </a:bodyPr>
          <a:lstStyle/>
          <a:p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Codons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1461654"/>
            <a:ext cx="7404653" cy="1655619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three letter “word” that specifies an amino acid.</a:t>
            </a:r>
          </a:p>
        </p:txBody>
      </p:sp>
      <p:pic>
        <p:nvPicPr>
          <p:cNvPr id="46085" name="Picture 5" descr="H:\science pics\genetics\RNA\cod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85354"/>
            <a:ext cx="6781800" cy="34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12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autoUpdateAnimBg="0"/>
      <p:bldP spid="4608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b="1">
                <a:solidFill>
                  <a:srgbClr val="9234D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Messenger RNA (mRNA)</a:t>
            </a:r>
          </a:p>
        </p:txBody>
      </p:sp>
      <p:grpSp>
        <p:nvGrpSpPr>
          <p:cNvPr id="21615" name="Group 111"/>
          <p:cNvGrpSpPr>
            <a:grpSpLocks/>
          </p:cNvGrpSpPr>
          <p:nvPr/>
        </p:nvGrpSpPr>
        <p:grpSpPr bwMode="auto">
          <a:xfrm>
            <a:off x="0" y="3810000"/>
            <a:ext cx="8793163" cy="641350"/>
            <a:chOff x="0" y="2400"/>
            <a:chExt cx="5539" cy="404"/>
          </a:xfrm>
        </p:grpSpPr>
        <p:sp>
          <p:nvSpPr>
            <p:cNvPr id="21560" name="Rectangle 56"/>
            <p:cNvSpPr>
              <a:spLocks noChangeArrowheads="1"/>
            </p:cNvSpPr>
            <p:nvPr/>
          </p:nvSpPr>
          <p:spPr bwMode="auto">
            <a:xfrm>
              <a:off x="0" y="2400"/>
              <a:ext cx="5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1" name="Rectangle 57"/>
            <p:cNvSpPr>
              <a:spLocks noChangeArrowheads="1"/>
            </p:cNvSpPr>
            <p:nvPr/>
          </p:nvSpPr>
          <p:spPr bwMode="auto">
            <a:xfrm>
              <a:off x="638" y="2467"/>
              <a:ext cx="760" cy="1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2" name="Rectangle 58"/>
            <p:cNvSpPr>
              <a:spLocks noChangeArrowheads="1"/>
            </p:cNvSpPr>
            <p:nvPr/>
          </p:nvSpPr>
          <p:spPr bwMode="auto">
            <a:xfrm>
              <a:off x="625" y="2463"/>
              <a:ext cx="797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chemeClr val="tx1"/>
                  </a:solidFill>
                  <a:effectLst/>
                </a:rPr>
                <a:t>methionine</a:t>
              </a:r>
            </a:p>
          </p:txBody>
        </p:sp>
        <p:sp>
          <p:nvSpPr>
            <p:cNvPr id="21563" name="Rectangle 59"/>
            <p:cNvSpPr>
              <a:spLocks noChangeArrowheads="1"/>
            </p:cNvSpPr>
            <p:nvPr/>
          </p:nvSpPr>
          <p:spPr bwMode="auto">
            <a:xfrm>
              <a:off x="1502" y="2467"/>
              <a:ext cx="520" cy="18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4" name="Rectangle 60"/>
            <p:cNvSpPr>
              <a:spLocks noChangeArrowheads="1"/>
            </p:cNvSpPr>
            <p:nvPr/>
          </p:nvSpPr>
          <p:spPr bwMode="auto">
            <a:xfrm>
              <a:off x="1489" y="2463"/>
              <a:ext cx="55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chemeClr val="tx1"/>
                  </a:solidFill>
                  <a:effectLst/>
                </a:rPr>
                <a:t>glycine</a:t>
              </a:r>
            </a:p>
          </p:txBody>
        </p:sp>
        <p:sp>
          <p:nvSpPr>
            <p:cNvPr id="21565" name="Rectangle 61"/>
            <p:cNvSpPr>
              <a:spLocks noChangeArrowheads="1"/>
            </p:cNvSpPr>
            <p:nvPr/>
          </p:nvSpPr>
          <p:spPr bwMode="auto">
            <a:xfrm>
              <a:off x="2174" y="2467"/>
              <a:ext cx="520" cy="184"/>
            </a:xfrm>
            <a:prstGeom prst="rect">
              <a:avLst/>
            </a:prstGeom>
            <a:solidFill>
              <a:srgbClr val="F57B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6" name="Rectangle 62"/>
            <p:cNvSpPr>
              <a:spLocks noChangeArrowheads="1"/>
            </p:cNvSpPr>
            <p:nvPr/>
          </p:nvSpPr>
          <p:spPr bwMode="auto">
            <a:xfrm>
              <a:off x="2209" y="2463"/>
              <a:ext cx="49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chemeClr val="tx1"/>
                  </a:solidFill>
                  <a:effectLst/>
                </a:rPr>
                <a:t>serine</a:t>
              </a:r>
            </a:p>
          </p:txBody>
        </p:sp>
        <p:sp>
          <p:nvSpPr>
            <p:cNvPr id="21567" name="Rectangle 63"/>
            <p:cNvSpPr>
              <a:spLocks noChangeArrowheads="1"/>
            </p:cNvSpPr>
            <p:nvPr/>
          </p:nvSpPr>
          <p:spPr bwMode="auto">
            <a:xfrm>
              <a:off x="2798" y="2467"/>
              <a:ext cx="760" cy="184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8" name="Rectangle 64"/>
            <p:cNvSpPr>
              <a:spLocks noChangeArrowheads="1"/>
            </p:cNvSpPr>
            <p:nvPr/>
          </p:nvSpPr>
          <p:spPr bwMode="auto">
            <a:xfrm>
              <a:off x="2785" y="2463"/>
              <a:ext cx="74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chemeClr val="tx1"/>
                  </a:solidFill>
                  <a:effectLst/>
                </a:rPr>
                <a:t>isoleucine</a:t>
              </a:r>
            </a:p>
          </p:txBody>
        </p:sp>
        <p:sp>
          <p:nvSpPr>
            <p:cNvPr id="21569" name="Rectangle 65"/>
            <p:cNvSpPr>
              <a:spLocks noChangeArrowheads="1"/>
            </p:cNvSpPr>
            <p:nvPr/>
          </p:nvSpPr>
          <p:spPr bwMode="auto">
            <a:xfrm>
              <a:off x="3662" y="2467"/>
              <a:ext cx="520" cy="18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0" name="Rectangle 66"/>
            <p:cNvSpPr>
              <a:spLocks noChangeArrowheads="1"/>
            </p:cNvSpPr>
            <p:nvPr/>
          </p:nvSpPr>
          <p:spPr bwMode="auto">
            <a:xfrm>
              <a:off x="3649" y="2463"/>
              <a:ext cx="55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chemeClr val="tx1"/>
                  </a:solidFill>
                  <a:effectLst/>
                </a:rPr>
                <a:t>glycine</a:t>
              </a:r>
            </a:p>
          </p:txBody>
        </p:sp>
        <p:sp>
          <p:nvSpPr>
            <p:cNvPr id="21571" name="Rectangle 67"/>
            <p:cNvSpPr>
              <a:spLocks noChangeArrowheads="1"/>
            </p:cNvSpPr>
            <p:nvPr/>
          </p:nvSpPr>
          <p:spPr bwMode="auto">
            <a:xfrm>
              <a:off x="4334" y="2467"/>
              <a:ext cx="520" cy="184"/>
            </a:xfrm>
            <a:prstGeom prst="rect">
              <a:avLst/>
            </a:prstGeom>
            <a:solidFill>
              <a:srgbClr val="8CF4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2" name="Rectangle 68"/>
            <p:cNvSpPr>
              <a:spLocks noChangeArrowheads="1"/>
            </p:cNvSpPr>
            <p:nvPr/>
          </p:nvSpPr>
          <p:spPr bwMode="auto">
            <a:xfrm>
              <a:off x="4321" y="2463"/>
              <a:ext cx="55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chemeClr val="tx1"/>
                  </a:solidFill>
                  <a:effectLst/>
                </a:rPr>
                <a:t>alanine</a:t>
              </a:r>
            </a:p>
          </p:txBody>
        </p:sp>
        <p:sp>
          <p:nvSpPr>
            <p:cNvPr id="21573" name="Line 69"/>
            <p:cNvSpPr>
              <a:spLocks noChangeShapeType="1"/>
            </p:cNvSpPr>
            <p:nvPr/>
          </p:nvSpPr>
          <p:spPr bwMode="auto">
            <a:xfrm>
              <a:off x="1406" y="2559"/>
              <a:ext cx="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4" name="Line 70"/>
            <p:cNvSpPr>
              <a:spLocks noChangeShapeType="1"/>
            </p:cNvSpPr>
            <p:nvPr/>
          </p:nvSpPr>
          <p:spPr bwMode="auto">
            <a:xfrm>
              <a:off x="2030" y="255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5" name="Line 71"/>
            <p:cNvSpPr>
              <a:spLocks noChangeShapeType="1"/>
            </p:cNvSpPr>
            <p:nvPr/>
          </p:nvSpPr>
          <p:spPr bwMode="auto">
            <a:xfrm>
              <a:off x="2702" y="2559"/>
              <a:ext cx="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6" name="Line 72"/>
            <p:cNvSpPr>
              <a:spLocks noChangeShapeType="1"/>
            </p:cNvSpPr>
            <p:nvPr/>
          </p:nvSpPr>
          <p:spPr bwMode="auto">
            <a:xfrm>
              <a:off x="3566" y="2559"/>
              <a:ext cx="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7" name="Line 73"/>
            <p:cNvSpPr>
              <a:spLocks noChangeShapeType="1"/>
            </p:cNvSpPr>
            <p:nvPr/>
          </p:nvSpPr>
          <p:spPr bwMode="auto">
            <a:xfrm>
              <a:off x="4190" y="255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8" name="Rectangle 74"/>
            <p:cNvSpPr>
              <a:spLocks noChangeArrowheads="1"/>
            </p:cNvSpPr>
            <p:nvPr/>
          </p:nvSpPr>
          <p:spPr bwMode="auto">
            <a:xfrm>
              <a:off x="5041" y="2415"/>
              <a:ext cx="498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600" b="1">
                  <a:solidFill>
                    <a:schemeClr val="tx1"/>
                  </a:solidFill>
                  <a:effectLst/>
                </a:rPr>
                <a:t> stop</a:t>
              </a:r>
            </a:p>
            <a:p>
              <a:r>
                <a:rPr lang="en-US" altLang="en-US" sz="1600" b="1">
                  <a:solidFill>
                    <a:schemeClr val="tx1"/>
                  </a:solidFill>
                  <a:effectLst/>
                </a:rPr>
                <a:t>codon</a:t>
              </a:r>
            </a:p>
          </p:txBody>
        </p:sp>
        <p:sp>
          <p:nvSpPr>
            <p:cNvPr id="21579" name="Rectangle 75"/>
            <p:cNvSpPr>
              <a:spLocks noChangeArrowheads="1"/>
            </p:cNvSpPr>
            <p:nvPr/>
          </p:nvSpPr>
          <p:spPr bwMode="auto">
            <a:xfrm>
              <a:off x="1" y="2449"/>
              <a:ext cx="60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solidFill>
                    <a:srgbClr val="00279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protein</a:t>
              </a:r>
            </a:p>
          </p:txBody>
        </p:sp>
      </p:grpSp>
      <p:grpSp>
        <p:nvGrpSpPr>
          <p:cNvPr id="21613" name="Group 109"/>
          <p:cNvGrpSpPr>
            <a:grpSpLocks/>
          </p:cNvGrpSpPr>
          <p:nvPr/>
        </p:nvGrpSpPr>
        <p:grpSpPr bwMode="auto">
          <a:xfrm>
            <a:off x="0" y="1905000"/>
            <a:ext cx="9012238" cy="1125538"/>
            <a:chOff x="0" y="1200"/>
            <a:chExt cx="5677" cy="709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649" y="1614"/>
              <a:ext cx="5008" cy="256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8" name="Line 4"/>
            <p:cNvSpPr>
              <a:spLocks noChangeShapeType="1"/>
            </p:cNvSpPr>
            <p:nvPr/>
          </p:nvSpPr>
          <p:spPr bwMode="auto">
            <a:xfrm>
              <a:off x="87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624" y="1589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A</a:t>
              </a:r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111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135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159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183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207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231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255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>
              <a:off x="279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303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>
              <a:off x="327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>
              <a:off x="351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>
              <a:off x="375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>
              <a:off x="399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423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447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>
              <a:off x="471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495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Rectangle 23"/>
            <p:cNvSpPr>
              <a:spLocks noChangeArrowheads="1"/>
            </p:cNvSpPr>
            <p:nvPr/>
          </p:nvSpPr>
          <p:spPr bwMode="auto">
            <a:xfrm>
              <a:off x="864" y="1589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U</a:t>
              </a:r>
            </a:p>
          </p:txBody>
        </p:sp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1104" y="1589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G</a:t>
              </a: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1344" y="1589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G</a:t>
              </a:r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1584" y="1589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G</a:t>
              </a:r>
            </a:p>
          </p:txBody>
        </p:sp>
        <p:sp>
          <p:nvSpPr>
            <p:cNvPr id="21531" name="Rectangle 27"/>
            <p:cNvSpPr>
              <a:spLocks noChangeArrowheads="1"/>
            </p:cNvSpPr>
            <p:nvPr/>
          </p:nvSpPr>
          <p:spPr bwMode="auto">
            <a:xfrm>
              <a:off x="1824" y="1589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C</a:t>
              </a:r>
            </a:p>
          </p:txBody>
        </p:sp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2064" y="1589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U</a:t>
              </a:r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2304" y="1589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C</a:t>
              </a:r>
            </a:p>
          </p:txBody>
        </p:sp>
        <p:sp>
          <p:nvSpPr>
            <p:cNvPr id="21534" name="Rectangle 30"/>
            <p:cNvSpPr>
              <a:spLocks noChangeArrowheads="1"/>
            </p:cNvSpPr>
            <p:nvPr/>
          </p:nvSpPr>
          <p:spPr bwMode="auto">
            <a:xfrm>
              <a:off x="2544" y="1589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C</a:t>
              </a:r>
            </a:p>
          </p:txBody>
        </p:sp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2784" y="1589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A</a:t>
              </a:r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3024" y="1589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U</a:t>
              </a:r>
            </a:p>
          </p:txBody>
        </p:sp>
        <p:sp>
          <p:nvSpPr>
            <p:cNvPr id="21537" name="Rectangle 33"/>
            <p:cNvSpPr>
              <a:spLocks noChangeArrowheads="1"/>
            </p:cNvSpPr>
            <p:nvPr/>
          </p:nvSpPr>
          <p:spPr bwMode="auto">
            <a:xfrm>
              <a:off x="3264" y="1589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C</a:t>
              </a:r>
            </a:p>
          </p:txBody>
        </p:sp>
        <p:sp>
          <p:nvSpPr>
            <p:cNvPr id="21538" name="Rectangle 34"/>
            <p:cNvSpPr>
              <a:spLocks noChangeArrowheads="1"/>
            </p:cNvSpPr>
            <p:nvPr/>
          </p:nvSpPr>
          <p:spPr bwMode="auto">
            <a:xfrm>
              <a:off x="3504" y="1589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G</a:t>
              </a:r>
            </a:p>
          </p:txBody>
        </p:sp>
        <p:sp>
          <p:nvSpPr>
            <p:cNvPr id="21539" name="Rectangle 35"/>
            <p:cNvSpPr>
              <a:spLocks noChangeArrowheads="1"/>
            </p:cNvSpPr>
            <p:nvPr/>
          </p:nvSpPr>
          <p:spPr bwMode="auto">
            <a:xfrm>
              <a:off x="3744" y="1589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G</a:t>
              </a:r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3984" y="1589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C</a:t>
              </a:r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4224" y="1589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G</a:t>
              </a:r>
            </a:p>
          </p:txBody>
        </p:sp>
        <p:sp>
          <p:nvSpPr>
            <p:cNvPr id="21542" name="Rectangle 38"/>
            <p:cNvSpPr>
              <a:spLocks noChangeArrowheads="1"/>
            </p:cNvSpPr>
            <p:nvPr/>
          </p:nvSpPr>
          <p:spPr bwMode="auto">
            <a:xfrm>
              <a:off x="4464" y="1589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C</a:t>
              </a:r>
            </a:p>
          </p:txBody>
        </p:sp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>
              <a:off x="4704" y="1589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A</a:t>
              </a:r>
            </a:p>
          </p:txBody>
        </p:sp>
        <p:sp>
          <p:nvSpPr>
            <p:cNvPr id="21544" name="Line 40"/>
            <p:cNvSpPr>
              <a:spLocks noChangeShapeType="1"/>
            </p:cNvSpPr>
            <p:nvPr/>
          </p:nvSpPr>
          <p:spPr bwMode="auto">
            <a:xfrm>
              <a:off x="519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Line 41"/>
            <p:cNvSpPr>
              <a:spLocks noChangeShapeType="1"/>
            </p:cNvSpPr>
            <p:nvPr/>
          </p:nvSpPr>
          <p:spPr bwMode="auto">
            <a:xfrm>
              <a:off x="543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Rectangle 42"/>
            <p:cNvSpPr>
              <a:spLocks noChangeArrowheads="1"/>
            </p:cNvSpPr>
            <p:nvPr/>
          </p:nvSpPr>
          <p:spPr bwMode="auto">
            <a:xfrm>
              <a:off x="4944" y="1589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U</a:t>
              </a:r>
            </a:p>
          </p:txBody>
        </p:sp>
        <p:sp>
          <p:nvSpPr>
            <p:cNvPr id="21547" name="Rectangle 43"/>
            <p:cNvSpPr>
              <a:spLocks noChangeArrowheads="1"/>
            </p:cNvSpPr>
            <p:nvPr/>
          </p:nvSpPr>
          <p:spPr bwMode="auto">
            <a:xfrm>
              <a:off x="5184" y="1589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A</a:t>
              </a:r>
            </a:p>
          </p:txBody>
        </p:sp>
        <p:sp>
          <p:nvSpPr>
            <p:cNvPr id="21548" name="Rectangle 44"/>
            <p:cNvSpPr>
              <a:spLocks noChangeArrowheads="1"/>
            </p:cNvSpPr>
            <p:nvPr/>
          </p:nvSpPr>
          <p:spPr bwMode="auto">
            <a:xfrm>
              <a:off x="5424" y="1589"/>
              <a:ext cx="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/>
                </a:rPr>
                <a:t>A</a:t>
              </a:r>
            </a:p>
          </p:txBody>
        </p:sp>
        <p:sp>
          <p:nvSpPr>
            <p:cNvPr id="21549" name="Line 45"/>
            <p:cNvSpPr>
              <a:spLocks noChangeShapeType="1"/>
            </p:cNvSpPr>
            <p:nvPr/>
          </p:nvSpPr>
          <p:spPr bwMode="auto">
            <a:xfrm>
              <a:off x="111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0" name="Line 46"/>
            <p:cNvSpPr>
              <a:spLocks noChangeShapeType="1"/>
            </p:cNvSpPr>
            <p:nvPr/>
          </p:nvSpPr>
          <p:spPr bwMode="auto">
            <a:xfrm>
              <a:off x="87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Line 47"/>
            <p:cNvSpPr>
              <a:spLocks noChangeShapeType="1"/>
            </p:cNvSpPr>
            <p:nvPr/>
          </p:nvSpPr>
          <p:spPr bwMode="auto">
            <a:xfrm>
              <a:off x="633" y="1614"/>
              <a:ext cx="0" cy="25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9" name="Rectangle 55"/>
            <p:cNvSpPr>
              <a:spLocks noChangeArrowheads="1"/>
            </p:cNvSpPr>
            <p:nvPr/>
          </p:nvSpPr>
          <p:spPr bwMode="auto">
            <a:xfrm>
              <a:off x="0" y="1680"/>
              <a:ext cx="55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solidFill>
                    <a:srgbClr val="9234D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mRNA</a:t>
              </a:r>
            </a:p>
          </p:txBody>
        </p:sp>
        <p:sp>
          <p:nvSpPr>
            <p:cNvPr id="21581" name="Rectangle 77"/>
            <p:cNvSpPr>
              <a:spLocks noChangeArrowheads="1"/>
            </p:cNvSpPr>
            <p:nvPr/>
          </p:nvSpPr>
          <p:spPr bwMode="auto">
            <a:xfrm>
              <a:off x="758" y="1200"/>
              <a:ext cx="546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solidFill>
                    <a:schemeClr val="tx1"/>
                  </a:solidFill>
                  <a:effectLst/>
                </a:rPr>
                <a:t> start</a:t>
              </a:r>
            </a:p>
            <a:p>
              <a:r>
                <a:rPr lang="en-US" altLang="en-US" sz="1800" b="1">
                  <a:solidFill>
                    <a:schemeClr val="tx1"/>
                  </a:solidFill>
                  <a:effectLst/>
                </a:rPr>
                <a:t>codon</a:t>
              </a:r>
            </a:p>
          </p:txBody>
        </p:sp>
      </p:grpSp>
      <p:grpSp>
        <p:nvGrpSpPr>
          <p:cNvPr id="21614" name="Group 110"/>
          <p:cNvGrpSpPr>
            <a:grpSpLocks/>
          </p:cNvGrpSpPr>
          <p:nvPr/>
        </p:nvGrpSpPr>
        <p:grpSpPr bwMode="auto">
          <a:xfrm>
            <a:off x="992188" y="3048000"/>
            <a:ext cx="7923212" cy="555625"/>
            <a:chOff x="625" y="1920"/>
            <a:chExt cx="4991" cy="350"/>
          </a:xfrm>
        </p:grpSpPr>
        <p:sp>
          <p:nvSpPr>
            <p:cNvPr id="21552" name="Rectangle 48"/>
            <p:cNvSpPr>
              <a:spLocks noChangeArrowheads="1"/>
            </p:cNvSpPr>
            <p:nvPr/>
          </p:nvSpPr>
          <p:spPr bwMode="auto">
            <a:xfrm>
              <a:off x="1345" y="2041"/>
              <a:ext cx="66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solidFill>
                    <a:schemeClr val="accent1"/>
                  </a:solidFill>
                  <a:effectLst/>
                </a:rPr>
                <a:t>codon 2</a:t>
              </a:r>
            </a:p>
          </p:txBody>
        </p:sp>
        <p:sp>
          <p:nvSpPr>
            <p:cNvPr id="21553" name="Rectangle 49"/>
            <p:cNvSpPr>
              <a:spLocks noChangeArrowheads="1"/>
            </p:cNvSpPr>
            <p:nvPr/>
          </p:nvSpPr>
          <p:spPr bwMode="auto">
            <a:xfrm>
              <a:off x="2065" y="2041"/>
              <a:ext cx="66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solidFill>
                    <a:schemeClr val="accent1"/>
                  </a:solidFill>
                  <a:effectLst/>
                </a:rPr>
                <a:t>codon 3</a:t>
              </a:r>
            </a:p>
          </p:txBody>
        </p:sp>
        <p:sp>
          <p:nvSpPr>
            <p:cNvPr id="21554" name="Rectangle 50"/>
            <p:cNvSpPr>
              <a:spLocks noChangeArrowheads="1"/>
            </p:cNvSpPr>
            <p:nvPr/>
          </p:nvSpPr>
          <p:spPr bwMode="auto">
            <a:xfrm>
              <a:off x="2785" y="2041"/>
              <a:ext cx="66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solidFill>
                    <a:schemeClr val="accent1"/>
                  </a:solidFill>
                  <a:effectLst/>
                </a:rPr>
                <a:t>codon 4</a:t>
              </a:r>
            </a:p>
          </p:txBody>
        </p:sp>
        <p:sp>
          <p:nvSpPr>
            <p:cNvPr id="21555" name="Rectangle 51"/>
            <p:cNvSpPr>
              <a:spLocks noChangeArrowheads="1"/>
            </p:cNvSpPr>
            <p:nvPr/>
          </p:nvSpPr>
          <p:spPr bwMode="auto">
            <a:xfrm>
              <a:off x="3505" y="2041"/>
              <a:ext cx="66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solidFill>
                    <a:schemeClr val="accent1"/>
                  </a:solidFill>
                  <a:effectLst/>
                </a:rPr>
                <a:t>codon 5</a:t>
              </a:r>
            </a:p>
          </p:txBody>
        </p:sp>
        <p:sp>
          <p:nvSpPr>
            <p:cNvPr id="21556" name="Rectangle 52"/>
            <p:cNvSpPr>
              <a:spLocks noChangeArrowheads="1"/>
            </p:cNvSpPr>
            <p:nvPr/>
          </p:nvSpPr>
          <p:spPr bwMode="auto">
            <a:xfrm>
              <a:off x="4225" y="2041"/>
              <a:ext cx="66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solidFill>
                    <a:schemeClr val="accent1"/>
                  </a:solidFill>
                  <a:effectLst/>
                </a:rPr>
                <a:t>codon 6</a:t>
              </a:r>
            </a:p>
          </p:txBody>
        </p:sp>
        <p:sp>
          <p:nvSpPr>
            <p:cNvPr id="21557" name="Rectangle 53"/>
            <p:cNvSpPr>
              <a:spLocks noChangeArrowheads="1"/>
            </p:cNvSpPr>
            <p:nvPr/>
          </p:nvSpPr>
          <p:spPr bwMode="auto">
            <a:xfrm>
              <a:off x="4945" y="2041"/>
              <a:ext cx="66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solidFill>
                    <a:schemeClr val="accent1"/>
                  </a:solidFill>
                  <a:effectLst/>
                </a:rPr>
                <a:t>codon 7</a:t>
              </a:r>
            </a:p>
          </p:txBody>
        </p: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625" y="2041"/>
              <a:ext cx="66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 b="1">
                  <a:solidFill>
                    <a:schemeClr val="accent1"/>
                  </a:solidFill>
                  <a:effectLst/>
                </a:rPr>
                <a:t>codon 1</a:t>
              </a:r>
            </a:p>
          </p:txBody>
        </p:sp>
        <p:sp>
          <p:nvSpPr>
            <p:cNvPr id="21605" name="AutoShape 101"/>
            <p:cNvSpPr>
              <a:spLocks/>
            </p:cNvSpPr>
            <p:nvPr/>
          </p:nvSpPr>
          <p:spPr bwMode="auto">
            <a:xfrm rot="-5417610">
              <a:off x="936" y="1656"/>
              <a:ext cx="144" cy="672"/>
            </a:xfrm>
            <a:prstGeom prst="leftBrace">
              <a:avLst>
                <a:gd name="adj1" fmla="val 38889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" name="AutoShape 103"/>
            <p:cNvSpPr>
              <a:spLocks/>
            </p:cNvSpPr>
            <p:nvPr/>
          </p:nvSpPr>
          <p:spPr bwMode="auto">
            <a:xfrm rot="-5417610">
              <a:off x="1656" y="1656"/>
              <a:ext cx="144" cy="672"/>
            </a:xfrm>
            <a:prstGeom prst="leftBrace">
              <a:avLst>
                <a:gd name="adj1" fmla="val 38889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8" name="AutoShape 104"/>
            <p:cNvSpPr>
              <a:spLocks/>
            </p:cNvSpPr>
            <p:nvPr/>
          </p:nvSpPr>
          <p:spPr bwMode="auto">
            <a:xfrm rot="-5417610">
              <a:off x="2376" y="1656"/>
              <a:ext cx="144" cy="672"/>
            </a:xfrm>
            <a:prstGeom prst="leftBrace">
              <a:avLst>
                <a:gd name="adj1" fmla="val 38889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9" name="AutoShape 105"/>
            <p:cNvSpPr>
              <a:spLocks/>
            </p:cNvSpPr>
            <p:nvPr/>
          </p:nvSpPr>
          <p:spPr bwMode="auto">
            <a:xfrm rot="-5417610">
              <a:off x="3096" y="1656"/>
              <a:ext cx="144" cy="672"/>
            </a:xfrm>
            <a:prstGeom prst="leftBrace">
              <a:avLst>
                <a:gd name="adj1" fmla="val 38889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0" name="AutoShape 106"/>
            <p:cNvSpPr>
              <a:spLocks/>
            </p:cNvSpPr>
            <p:nvPr/>
          </p:nvSpPr>
          <p:spPr bwMode="auto">
            <a:xfrm rot="-5417610">
              <a:off x="3816" y="1656"/>
              <a:ext cx="144" cy="672"/>
            </a:xfrm>
            <a:prstGeom prst="leftBrace">
              <a:avLst>
                <a:gd name="adj1" fmla="val 38889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1" name="AutoShape 107"/>
            <p:cNvSpPr>
              <a:spLocks/>
            </p:cNvSpPr>
            <p:nvPr/>
          </p:nvSpPr>
          <p:spPr bwMode="auto">
            <a:xfrm rot="-5417610">
              <a:off x="4536" y="1656"/>
              <a:ext cx="144" cy="672"/>
            </a:xfrm>
            <a:prstGeom prst="leftBrace">
              <a:avLst>
                <a:gd name="adj1" fmla="val 38889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2" name="AutoShape 108"/>
            <p:cNvSpPr>
              <a:spLocks/>
            </p:cNvSpPr>
            <p:nvPr/>
          </p:nvSpPr>
          <p:spPr bwMode="auto">
            <a:xfrm rot="-5417610">
              <a:off x="5208" y="1656"/>
              <a:ext cx="144" cy="672"/>
            </a:xfrm>
            <a:prstGeom prst="leftBrace">
              <a:avLst>
                <a:gd name="adj1" fmla="val 38889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559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825" t="28279" r="26307" b="10941"/>
          <a:stretch/>
        </p:blipFill>
        <p:spPr>
          <a:xfrm>
            <a:off x="337625" y="295421"/>
            <a:ext cx="8299938" cy="59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05" t="28005" r="26058" b="11077"/>
          <a:stretch/>
        </p:blipFill>
        <p:spPr>
          <a:xfrm>
            <a:off x="633045" y="675248"/>
            <a:ext cx="7721767" cy="55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105" t="27741" r="26322" b="17260"/>
          <a:stretch/>
        </p:blipFill>
        <p:spPr>
          <a:xfrm>
            <a:off x="407962" y="647113"/>
            <a:ext cx="8289119" cy="538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41" t="28123" r="26728" b="14523"/>
          <a:stretch/>
        </p:blipFill>
        <p:spPr>
          <a:xfrm>
            <a:off x="436098" y="457200"/>
            <a:ext cx="8331757" cy="56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80" t="27522" r="26358" b="10671"/>
          <a:stretch/>
        </p:blipFill>
        <p:spPr>
          <a:xfrm>
            <a:off x="351692" y="316522"/>
            <a:ext cx="8440616" cy="61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05" t="27691" r="26058" b="11390"/>
          <a:stretch/>
        </p:blipFill>
        <p:spPr>
          <a:xfrm>
            <a:off x="351691" y="393896"/>
            <a:ext cx="8398413" cy="60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868" t="27444" r="26205" b="27140"/>
          <a:stretch/>
        </p:blipFill>
        <p:spPr>
          <a:xfrm>
            <a:off x="534572" y="534571"/>
            <a:ext cx="8131126" cy="433196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82446" y="5054852"/>
            <a:ext cx="6576822" cy="13638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4"/>
              </a:rPr>
              <a:t>DNA and RNA </a:t>
            </a:r>
          </a:p>
          <a:p>
            <a:r>
              <a:rPr lang="en-US" sz="3600" dirty="0" smtClean="0">
                <a:hlinkClick r:id="rId4"/>
              </a:rPr>
              <a:t>by the Amoeba Sisters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60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3291" y="429491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 cell is a school…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572491"/>
            <a:ext cx="7772400" cy="490450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Nucleus is the school office</a:t>
            </a:r>
          </a:p>
          <a:p>
            <a:pPr>
              <a:lnSpc>
                <a:spcPct val="90000"/>
              </a:lnSpc>
            </a:pPr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Nucleolus is the principal’s office</a:t>
            </a:r>
          </a:p>
          <a:p>
            <a:pPr>
              <a:lnSpc>
                <a:spcPct val="90000"/>
              </a:lnSpc>
            </a:pPr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DNA is the principal</a:t>
            </a:r>
          </a:p>
          <a:p>
            <a:pPr>
              <a:lnSpc>
                <a:spcPct val="90000"/>
              </a:lnSpc>
            </a:pPr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Ribosomes are the cafeteria ladies</a:t>
            </a:r>
          </a:p>
          <a:p>
            <a:pPr>
              <a:lnSpc>
                <a:spcPct val="90000"/>
              </a:lnSpc>
            </a:pPr>
            <a:r>
              <a:rPr lang="en-US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mRNA is the email from the principal to the cafeteria lady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946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endParaRPr lang="en-US" dirty="0" smtClean="0"/>
          </a:p>
          <a:p>
            <a:pPr marL="34290" indent="0" algn="ctr">
              <a:buNone/>
            </a:pPr>
            <a:endParaRPr lang="en-US" dirty="0" smtClean="0"/>
          </a:p>
          <a:p>
            <a:pPr marL="34290" indent="0">
              <a:buNone/>
            </a:pPr>
            <a:endParaRPr lang="en-US" dirty="0"/>
          </a:p>
          <a:p>
            <a:pPr marL="3429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From DNA to Protein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ctr">
              <a:buNone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http://www.hhmi.org/biointeractive/translation-basic-detail#video-7b9676a4-5f24-4837-9aaf-9352eed43c1e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Review/Explain:</a:t>
            </a:r>
            <a:b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Nucleic Acids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981200"/>
            <a:ext cx="6310745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two types of nucleic acids?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Ribonucleic Acid (RNA) </a:t>
            </a:r>
          </a:p>
          <a:p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Stranded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Deoxyribonucleic Acid (DNA)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Helix</a:t>
            </a:r>
          </a:p>
          <a:p>
            <a:pPr lvl="1"/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(Twisted Ladder)</a:t>
            </a:r>
          </a:p>
        </p:txBody>
      </p:sp>
    </p:spTree>
    <p:extLst>
      <p:ext uri="{BB962C8B-B14F-4D97-AF65-F5344CB8AC3E}">
        <p14:creationId xmlns:p14="http://schemas.microsoft.com/office/powerpoint/2010/main" val="1482103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609600"/>
            <a:ext cx="7406640" cy="8174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1" y="1427017"/>
            <a:ext cx="7404653" cy="504305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one difference between DNA and RNA.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– Double Helix, RNA – Single Stranded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--- A-T, RNA ---A-U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---Deoxyribose Sugar, RNA---Ribose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similarity of DNA and RNA?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binds with C in both DNA and RNA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have sugar and phosphate backbone</a:t>
            </a:r>
          </a:p>
        </p:txBody>
      </p:sp>
    </p:spTree>
    <p:extLst>
      <p:ext uri="{BB962C8B-B14F-4D97-AF65-F5344CB8AC3E}">
        <p14:creationId xmlns:p14="http://schemas.microsoft.com/office/powerpoint/2010/main" val="16402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13" t="33016" r="25836" b="21238"/>
          <a:stretch/>
        </p:blipFill>
        <p:spPr>
          <a:xfrm>
            <a:off x="1402197" y="407964"/>
            <a:ext cx="6457071" cy="352203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82446" y="4836423"/>
            <a:ext cx="6576822" cy="136380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6600" dirty="0" smtClean="0">
                <a:solidFill>
                  <a:srgbClr val="FF0000"/>
                </a:solidFill>
                <a:latin typeface="Chiller" panose="04020404031007020602" pitchFamily="82" charset="0"/>
                <a:hlinkClick r:id="rId3"/>
              </a:rPr>
              <a:t>Video Intro</a:t>
            </a:r>
            <a:endParaRPr lang="en-US" sz="6600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46" t="27865" r="25537" b="10173"/>
          <a:stretch/>
        </p:blipFill>
        <p:spPr>
          <a:xfrm>
            <a:off x="464233" y="379829"/>
            <a:ext cx="8159261" cy="58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92727"/>
            <a:ext cx="8229600" cy="5616689"/>
          </a:xfrm>
        </p:spPr>
        <p:txBody>
          <a:bodyPr lIns="0" tIns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Dogma</a:t>
            </a:r>
          </a:p>
          <a:p>
            <a:pPr>
              <a:spcAft>
                <a:spcPts val="300"/>
              </a:spcAft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Investigate how DNA served as a genetic code for the synthesis of proteins.</a:t>
            </a:r>
          </a:p>
          <a:p>
            <a:pPr>
              <a:spcAft>
                <a:spcPts val="300"/>
              </a:spcAft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Geneticists accept that the basic mechanism for reading and expressing genes is from DNA to RNA to protein. </a:t>
            </a:r>
          </a:p>
          <a:p>
            <a:pPr>
              <a:spcAft>
                <a:spcPts val="300"/>
              </a:spcAft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referred to as the central dogma of biology: 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codes for RNA, which guides the synthesis of proteins.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683" t="28279" r="26361" b="20066"/>
          <a:stretch/>
        </p:blipFill>
        <p:spPr>
          <a:xfrm>
            <a:off x="323558" y="647112"/>
            <a:ext cx="8478853" cy="51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methemoglobine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50" y="3348230"/>
            <a:ext cx="3582995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2" y="359805"/>
            <a:ext cx="4716358" cy="264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left l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25" y="359805"/>
            <a:ext cx="2855741" cy="285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ectrodacty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2" y="3348230"/>
            <a:ext cx="4585237" cy="273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808" t="27739" r="25891" b="11397"/>
          <a:stretch/>
        </p:blipFill>
        <p:spPr>
          <a:xfrm>
            <a:off x="267285" y="337624"/>
            <a:ext cx="8651632" cy="61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98" t="27691" r="27377" b="17229"/>
          <a:stretch/>
        </p:blipFill>
        <p:spPr>
          <a:xfrm>
            <a:off x="295420" y="379827"/>
            <a:ext cx="8487305" cy="561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41" t="28094" r="25922" b="14917"/>
          <a:stretch/>
        </p:blipFill>
        <p:spPr>
          <a:xfrm>
            <a:off x="407963" y="309489"/>
            <a:ext cx="8421593" cy="55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775" t="28350" r="26077" b="15188"/>
          <a:stretch/>
        </p:blipFill>
        <p:spPr>
          <a:xfrm>
            <a:off x="436097" y="351692"/>
            <a:ext cx="8420195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095" t="27824" r="26385" b="14189"/>
          <a:stretch/>
        </p:blipFill>
        <p:spPr>
          <a:xfrm>
            <a:off x="351691" y="267286"/>
            <a:ext cx="8407235" cy="57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97" t="28495" r="26384" b="10421"/>
          <a:stretch/>
        </p:blipFill>
        <p:spPr>
          <a:xfrm>
            <a:off x="379827" y="351691"/>
            <a:ext cx="8454683" cy="61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405D9"/>
                </a:solidFill>
                <a:hlinkClick r:id="rId2"/>
              </a:rPr>
              <a:t>Mutations:</a:t>
            </a:r>
            <a:br>
              <a:rPr lang="en-US" b="1" dirty="0" smtClean="0">
                <a:solidFill>
                  <a:srgbClr val="1405D9"/>
                </a:solidFill>
                <a:hlinkClick r:id="rId2"/>
              </a:rPr>
            </a:br>
            <a:r>
              <a:rPr lang="en-US" sz="4000" b="1" cap="none" dirty="0" smtClean="0">
                <a:solidFill>
                  <a:srgbClr val="1405D9"/>
                </a:solidFill>
                <a:hlinkClick r:id="rId2"/>
              </a:rPr>
              <a:t>The power of small change</a:t>
            </a:r>
            <a:endParaRPr lang="en-US" sz="4000" b="1" dirty="0">
              <a:solidFill>
                <a:srgbClr val="1405D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79017" y="770860"/>
            <a:ext cx="6576822" cy="1363806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1405D9"/>
                </a:solidFill>
                <a:latin typeface="Comic Sans MS" panose="030F0702030302020204" pitchFamily="66" charset="0"/>
              </a:rPr>
              <a:t>REVIEW</a:t>
            </a:r>
            <a:endParaRPr lang="en-US" sz="8800" dirty="0">
              <a:solidFill>
                <a:srgbClr val="1405D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557" t="25839" r="26018" b="9563"/>
          <a:stretch/>
        </p:blipFill>
        <p:spPr>
          <a:xfrm>
            <a:off x="562708" y="450167"/>
            <a:ext cx="8088923" cy="606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dogma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0"/>
          <a:stretch/>
        </p:blipFill>
        <p:spPr bwMode="auto">
          <a:xfrm>
            <a:off x="303514" y="2642134"/>
            <a:ext cx="8514111" cy="115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0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58" t="28145" r="26089" b="10265"/>
          <a:stretch/>
        </p:blipFill>
        <p:spPr>
          <a:xfrm>
            <a:off x="309487" y="379828"/>
            <a:ext cx="8482821" cy="61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34" t="28237" r="26484" b="10865"/>
          <a:stretch/>
        </p:blipFill>
        <p:spPr>
          <a:xfrm>
            <a:off x="393895" y="253218"/>
            <a:ext cx="8480595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33" t="27902" r="25972" b="10505"/>
          <a:stretch/>
        </p:blipFill>
        <p:spPr>
          <a:xfrm>
            <a:off x="393895" y="506436"/>
            <a:ext cx="8328073" cy="60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082" t="28268" r="25536" b="10694"/>
          <a:stretch/>
        </p:blipFill>
        <p:spPr>
          <a:xfrm>
            <a:off x="295421" y="393894"/>
            <a:ext cx="8539090" cy="60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78" t="27707" r="25524" b="10693"/>
          <a:stretch/>
        </p:blipFill>
        <p:spPr>
          <a:xfrm>
            <a:off x="407962" y="386860"/>
            <a:ext cx="8356209" cy="59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21" t="27877" r="25801" b="10248"/>
          <a:stretch/>
        </p:blipFill>
        <p:spPr>
          <a:xfrm>
            <a:off x="351692" y="422030"/>
            <a:ext cx="8440616" cy="612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7" y="683418"/>
            <a:ext cx="3048000" cy="366236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3879273" y="575608"/>
            <a:ext cx="4959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  Electrophoresis</a:t>
            </a:r>
            <a:endParaRPr lang="en-US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4618" name="Text Box 10"/>
          <p:cNvSpPr txBox="1">
            <a:spLocks noChangeArrowheads="1"/>
          </p:cNvSpPr>
          <p:nvPr/>
        </p:nvSpPr>
        <p:spPr bwMode="auto">
          <a:xfrm>
            <a:off x="4530437" y="1684337"/>
            <a:ext cx="3429000" cy="830263"/>
          </a:xfrm>
          <a:prstGeom prst="rect">
            <a:avLst/>
          </a:prstGeom>
          <a:solidFill>
            <a:srgbClr val="FFFF66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>
                <a:latin typeface="Marker Felt" pitchFamily="-84" charset="0"/>
              </a:rPr>
              <a:t>use to separate  DNA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Marker Felt" pitchFamily="-84" charset="0"/>
              </a:rPr>
              <a:t> fragments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530437" y="2849562"/>
            <a:ext cx="3429000" cy="830263"/>
          </a:xfrm>
          <a:prstGeom prst="rect">
            <a:avLst/>
          </a:prstGeom>
          <a:solidFill>
            <a:srgbClr val="FFFF66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>
                <a:latin typeface="Marker Felt" pitchFamily="-84" charset="0"/>
              </a:rPr>
              <a:t> determine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Marker Felt" pitchFamily="-84" charset="0"/>
              </a:rPr>
              <a:t>  relationships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516582" y="4114799"/>
            <a:ext cx="3429000" cy="461963"/>
          </a:xfrm>
          <a:prstGeom prst="rect">
            <a:avLst/>
          </a:prstGeom>
          <a:solidFill>
            <a:srgbClr val="FFFF66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>
                <a:latin typeface="Marker Felt" pitchFamily="-84" charset="0"/>
              </a:rPr>
              <a:t> used in forensics</a:t>
            </a:r>
          </a:p>
        </p:txBody>
      </p:sp>
    </p:spTree>
    <p:extLst>
      <p:ext uri="{BB962C8B-B14F-4D97-AF65-F5344CB8AC3E}">
        <p14:creationId xmlns:p14="http://schemas.microsoft.com/office/powerpoint/2010/main" val="584467644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" y="679450"/>
            <a:ext cx="3048000" cy="366236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4267200" y="540328"/>
            <a:ext cx="416877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diagram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side of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lide.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closely related?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669" name="Text Box 21"/>
          <p:cNvSpPr txBox="1">
            <a:spLocks noChangeArrowheads="1"/>
          </p:cNvSpPr>
          <p:nvPr/>
        </p:nvSpPr>
        <p:spPr bwMode="auto">
          <a:xfrm>
            <a:off x="4827587" y="5557086"/>
            <a:ext cx="3048000" cy="595313"/>
          </a:xfrm>
          <a:prstGeom prst="rect">
            <a:avLst/>
          </a:prstGeom>
          <a:solidFill>
            <a:srgbClr val="FFFF66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Berlin Sans FB Demi" panose="020E0802020502020306" pitchFamily="34" charset="0"/>
              </a:rPr>
              <a:t>DNA sample 1 &amp; 7</a:t>
            </a:r>
          </a:p>
        </p:txBody>
      </p:sp>
    </p:spTree>
    <p:extLst>
      <p:ext uri="{BB962C8B-B14F-4D97-AF65-F5344CB8AC3E}">
        <p14:creationId xmlns:p14="http://schemas.microsoft.com/office/powerpoint/2010/main" val="2481341243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5403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Crime Scene #1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Image result for using gel electrophoresis to find a dna mat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5" r="53949"/>
          <a:stretch/>
        </p:blipFill>
        <p:spPr bwMode="auto">
          <a:xfrm>
            <a:off x="682048" y="1330035"/>
            <a:ext cx="3392312" cy="479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using gel electrophoresis to find a dna mat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2" t="10436"/>
          <a:stretch/>
        </p:blipFill>
        <p:spPr bwMode="auto">
          <a:xfrm>
            <a:off x="4844242" y="1149927"/>
            <a:ext cx="3266901" cy="49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599"/>
            <a:ext cx="2357005" cy="19119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Scene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#2</a:t>
            </a:r>
            <a:endParaRPr lang="en-US" dirty="0"/>
          </a:p>
        </p:txBody>
      </p:sp>
      <p:pic>
        <p:nvPicPr>
          <p:cNvPr id="13314" name="Picture 2" descr="DNAfingerprintass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429491"/>
            <a:ext cx="5575729" cy="59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3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97" t="27933" r="26105" b="17067"/>
          <a:stretch/>
        </p:blipFill>
        <p:spPr>
          <a:xfrm>
            <a:off x="548639" y="703383"/>
            <a:ext cx="8040574" cy="51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06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1105" y="609600"/>
            <a:ext cx="2731077" cy="13563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Crime Scene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</a:t>
            </a:r>
            <a:endParaRPr lang="en-US" dirty="0"/>
          </a:p>
        </p:txBody>
      </p:sp>
      <p:pic>
        <p:nvPicPr>
          <p:cNvPr id="17410" name="Picture 2" descr="Ref: Advanced Biology, Kent&#10;Gel Electrophoresis&#10;can be used in&#10;criminal&#10;investigations&#10;Gel&#10;Electrophoresis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2" t="11169" r="18206" b="4412"/>
          <a:stretch/>
        </p:blipFill>
        <p:spPr bwMode="auto">
          <a:xfrm>
            <a:off x="5084617" y="609600"/>
            <a:ext cx="2964873" cy="55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layer.slideplayer.com/27/9032245/data/images/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1" y="1669472"/>
            <a:ext cx="7771229" cy="46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2825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Paternity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Paternity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#1</a:t>
            </a:r>
            <a:endParaRPr lang="en-US" dirty="0"/>
          </a:p>
        </p:txBody>
      </p:sp>
      <p:pic>
        <p:nvPicPr>
          <p:cNvPr id="15362" name="Picture 2" descr="Image result for using gel electrophoresis to find a dna match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0" t="45113" r="6691" b="3773"/>
          <a:stretch/>
        </p:blipFill>
        <p:spPr bwMode="auto">
          <a:xfrm>
            <a:off x="3657601" y="609600"/>
            <a:ext cx="4481575" cy="509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7636" y="2512505"/>
            <a:ext cx="16902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Dad 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7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Paternity  #2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 result for using gel electrophoresis to find a dna mat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7" r="54651"/>
          <a:stretch/>
        </p:blipFill>
        <p:spPr bwMode="auto">
          <a:xfrm>
            <a:off x="5027555" y="1717859"/>
            <a:ext cx="3236335" cy="44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using gel electrophoresis to find a dna mat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81"/>
          <a:stretch/>
        </p:blipFill>
        <p:spPr bwMode="auto">
          <a:xfrm>
            <a:off x="571212" y="1717858"/>
            <a:ext cx="3741449" cy="44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16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THE PARENTS?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3" r="26513"/>
          <a:stretch/>
        </p:blipFill>
        <p:spPr bwMode="auto">
          <a:xfrm>
            <a:off x="857250" y="1708707"/>
            <a:ext cx="6965660" cy="43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THE PARENTS?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" indent="0" algn="r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1  </a:t>
            </a:r>
          </a:p>
          <a:p>
            <a:pPr marL="34290" indent="0" algn="r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2 </a:t>
            </a:r>
          </a:p>
          <a:p>
            <a:pPr marL="34290" indent="0" algn="r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3</a:t>
            </a:r>
          </a:p>
          <a:p>
            <a:pPr marL="34290" indent="0" algn="r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4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97730" y="2057400"/>
            <a:ext cx="3566160" cy="402336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 and Dad</a:t>
            </a:r>
          </a:p>
          <a:p>
            <a:pPr marL="3429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</a:t>
            </a:r>
          </a:p>
          <a:p>
            <a:pPr marL="3429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 and Dad</a:t>
            </a:r>
          </a:p>
          <a:p>
            <a:pPr marL="3429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8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55" t="27690" r="26068" b="13021"/>
          <a:stretch/>
        </p:blipFill>
        <p:spPr>
          <a:xfrm>
            <a:off x="275516" y="568903"/>
            <a:ext cx="8422894" cy="580376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80CAE"/>
                </a:solidFill>
              </a:rPr>
              <a:t>Transcription &amp; Translation</a:t>
            </a:r>
            <a:endParaRPr lang="en-US" b="1" dirty="0">
              <a:solidFill>
                <a:srgbClr val="E80CA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 algn="ctr">
              <a:buNone/>
            </a:pPr>
            <a:endParaRPr lang="en-US" dirty="0" smtClean="0"/>
          </a:p>
          <a:p>
            <a:pPr marL="34290" indent="0" algn="ctr">
              <a:buNone/>
            </a:pPr>
            <a:endParaRPr lang="en-US" dirty="0"/>
          </a:p>
          <a:p>
            <a:pPr marL="34290" indent="0" algn="ctr">
              <a:buNone/>
            </a:pPr>
            <a:r>
              <a:rPr lang="en-US" sz="4400" dirty="0" smtClean="0">
                <a:hlinkClick r:id="rId2"/>
              </a:rPr>
              <a:t>Bozeman Science </a:t>
            </a:r>
          </a:p>
          <a:p>
            <a:pPr marL="34290" indent="0" algn="ctr">
              <a:buNone/>
            </a:pPr>
            <a:r>
              <a:rPr lang="en-US" sz="4400" dirty="0" smtClean="0">
                <a:hlinkClick r:id="rId2"/>
              </a:rPr>
              <a:t>Transcription &amp; Translation Video</a:t>
            </a:r>
            <a:endParaRPr lang="en-US" sz="4400" dirty="0" smtClean="0"/>
          </a:p>
          <a:p>
            <a:endParaRPr lang="en-US" dirty="0"/>
          </a:p>
          <a:p>
            <a:pPr marL="3429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370" y="609600"/>
            <a:ext cx="7406640" cy="13563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2370" y="2240281"/>
            <a:ext cx="8187396" cy="403860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Part of DNA molecule is copied to make mRNA molecules (using complimentary base pairing.</a:t>
            </a:r>
          </a:p>
          <a:p>
            <a:pPr marL="3429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en-US" sz="3200" b="1" dirty="0" smtClean="0">
                <a:solidFill>
                  <a:srgbClr val="E80CAE"/>
                </a:solidFill>
              </a:rPr>
              <a:t>THINK:  </a:t>
            </a:r>
            <a:r>
              <a:rPr lang="en-US" sz="3200" dirty="0" smtClean="0">
                <a:solidFill>
                  <a:srgbClr val="E80CAE"/>
                </a:solidFill>
              </a:rPr>
              <a:t>The sequence of nucleotides in a mRNA is determined by the sequence in the </a:t>
            </a:r>
          </a:p>
          <a:p>
            <a:pPr marL="34290" indent="0">
              <a:buNone/>
            </a:pPr>
            <a:r>
              <a:rPr lang="en-US" sz="3200" b="1" u="sng" dirty="0">
                <a:solidFill>
                  <a:srgbClr val="E80CAE"/>
                </a:solidFill>
              </a:rPr>
              <a:t>	</a:t>
            </a:r>
            <a:r>
              <a:rPr lang="en-US" sz="3200" b="1" u="sng" dirty="0" smtClean="0">
                <a:solidFill>
                  <a:srgbClr val="E80CAE"/>
                </a:solidFill>
              </a:rPr>
              <a:t>				?</a:t>
            </a:r>
          </a:p>
          <a:p>
            <a:pPr marL="34290" indent="0">
              <a:buNone/>
            </a:pPr>
            <a:r>
              <a:rPr lang="en-US" sz="3200" b="1" dirty="0" smtClean="0">
                <a:solidFill>
                  <a:srgbClr val="E80CAE"/>
                </a:solidFill>
              </a:rPr>
              <a:t>		</a:t>
            </a:r>
            <a:r>
              <a:rPr lang="en-US" sz="3200" b="1" dirty="0" smtClean="0">
                <a:solidFill>
                  <a:schemeClr val="tx1"/>
                </a:solidFill>
              </a:rPr>
              <a:t>DNA</a:t>
            </a:r>
            <a:endParaRPr lang="en-US" sz="3200" b="1" dirty="0">
              <a:solidFill>
                <a:srgbClr val="E80CA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781" t="27933" r="26646" b="61731"/>
          <a:stretch/>
        </p:blipFill>
        <p:spPr>
          <a:xfrm>
            <a:off x="857251" y="764930"/>
            <a:ext cx="7446932" cy="90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18160"/>
            <a:ext cx="8229600" cy="5791255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Dogma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step synthesis of mRNA from DNA in a process called transcription.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 polymerase moves along the DNA strand in a 3’ to 5’ direction, synthesizing mRNA.</a:t>
            </a:r>
          </a:p>
          <a:p>
            <a:endParaRPr lang="en-US" sz="1800" dirty="0">
              <a:latin typeface="Helvetica"/>
              <a:cs typeface="Helvetica"/>
            </a:endParaRPr>
          </a:p>
          <a:p>
            <a:endParaRPr lang="en-US" sz="1600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7205</TotalTime>
  <Words>645</Words>
  <Application>Microsoft Office PowerPoint</Application>
  <PresentationFormat>On-screen Show (4:3)</PresentationFormat>
  <Paragraphs>163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ＭＳ Ｐゴシック</vt:lpstr>
      <vt:lpstr>Arial</vt:lpstr>
      <vt:lpstr>Berlin Sans FB Demi</vt:lpstr>
      <vt:lpstr>Calibri</vt:lpstr>
      <vt:lpstr>Chiller</vt:lpstr>
      <vt:lpstr>Comic Sans MS</vt:lpstr>
      <vt:lpstr>Corbel</vt:lpstr>
      <vt:lpstr>Helvetica</vt:lpstr>
      <vt:lpstr>Helvetica Light</vt:lpstr>
      <vt:lpstr>Marker Felt</vt:lpstr>
      <vt:lpstr>Times New Roman</vt:lpstr>
      <vt:lpstr>Basis</vt:lpstr>
      <vt:lpstr>DNA, RNA &amp; Protein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Transcription &amp; Translation</vt:lpstr>
      <vt:lpstr>PowerPoint Presentation</vt:lpstr>
      <vt:lpstr>PowerPoint Presentation</vt:lpstr>
      <vt:lpstr>PowerPoint Presentation</vt:lpstr>
      <vt:lpstr>Practice</vt:lpstr>
      <vt:lpstr>PowerPoint Presentation</vt:lpstr>
      <vt:lpstr>Reading the genetic code</vt:lpstr>
      <vt:lpstr>PowerPoint Presentation</vt:lpstr>
      <vt:lpstr>PowerPoint Presentation</vt:lpstr>
      <vt:lpstr>Codons</vt:lpstr>
      <vt:lpstr>A. Messenger RNA (mRNA)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the cell is a school…</vt:lpstr>
      <vt:lpstr>PowerPoint Presentation</vt:lpstr>
      <vt:lpstr>Review/Explain: Types of Nucleic Acids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Mutations: The power of small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Crime Scene #1</vt:lpstr>
      <vt:lpstr>Crime Scene  #2</vt:lpstr>
      <vt:lpstr>Crime Scene  #3</vt:lpstr>
      <vt:lpstr>Paternity</vt:lpstr>
      <vt:lpstr>Paternity      #1</vt:lpstr>
      <vt:lpstr>Paternity  #2</vt:lpstr>
      <vt:lpstr>WHO ARE THE PARENTS?</vt:lpstr>
      <vt:lpstr>WHO ARE THE PARENTS?</vt:lpstr>
    </vt:vector>
  </TitlesOfParts>
  <Company>McGraw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Lisa Bahe</cp:lastModifiedBy>
  <cp:revision>184</cp:revision>
  <cp:lastPrinted>2018-01-19T18:01:49Z</cp:lastPrinted>
  <dcterms:created xsi:type="dcterms:W3CDTF">2013-07-09T14:24:31Z</dcterms:created>
  <dcterms:modified xsi:type="dcterms:W3CDTF">2020-02-26T18:20:42Z</dcterms:modified>
</cp:coreProperties>
</file>